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54"/>
  </p:notesMasterIdLst>
  <p:sldIdLst>
    <p:sldId id="318" r:id="rId2"/>
    <p:sldId id="321" r:id="rId3"/>
    <p:sldId id="322" r:id="rId4"/>
    <p:sldId id="373" r:id="rId5"/>
    <p:sldId id="324" r:id="rId6"/>
    <p:sldId id="325" r:id="rId7"/>
    <p:sldId id="326" r:id="rId8"/>
    <p:sldId id="327" r:id="rId9"/>
    <p:sldId id="342" r:id="rId10"/>
    <p:sldId id="344" r:id="rId11"/>
    <p:sldId id="329" r:id="rId12"/>
    <p:sldId id="370" r:id="rId13"/>
    <p:sldId id="372" r:id="rId14"/>
    <p:sldId id="374" r:id="rId15"/>
    <p:sldId id="333" r:id="rId16"/>
    <p:sldId id="328" r:id="rId17"/>
    <p:sldId id="356" r:id="rId18"/>
    <p:sldId id="357" r:id="rId19"/>
    <p:sldId id="345" r:id="rId20"/>
    <p:sldId id="341" r:id="rId21"/>
    <p:sldId id="343" r:id="rId22"/>
    <p:sldId id="347" r:id="rId23"/>
    <p:sldId id="349" r:id="rId24"/>
    <p:sldId id="350" r:id="rId25"/>
    <p:sldId id="351" r:id="rId26"/>
    <p:sldId id="369" r:id="rId27"/>
    <p:sldId id="355" r:id="rId28"/>
    <p:sldId id="348" r:id="rId29"/>
    <p:sldId id="346" r:id="rId30"/>
    <p:sldId id="354" r:id="rId31"/>
    <p:sldId id="375" r:id="rId32"/>
    <p:sldId id="376" r:id="rId33"/>
    <p:sldId id="377" r:id="rId34"/>
    <p:sldId id="378" r:id="rId35"/>
    <p:sldId id="353" r:id="rId36"/>
    <p:sldId id="358" r:id="rId37"/>
    <p:sldId id="361" r:id="rId38"/>
    <p:sldId id="359" r:id="rId39"/>
    <p:sldId id="360" r:id="rId40"/>
    <p:sldId id="379" r:id="rId41"/>
    <p:sldId id="380" r:id="rId42"/>
    <p:sldId id="362" r:id="rId43"/>
    <p:sldId id="363" r:id="rId44"/>
    <p:sldId id="364" r:id="rId45"/>
    <p:sldId id="365" r:id="rId46"/>
    <p:sldId id="366" r:id="rId47"/>
    <p:sldId id="367" r:id="rId48"/>
    <p:sldId id="368" r:id="rId49"/>
    <p:sldId id="371" r:id="rId50"/>
    <p:sldId id="340" r:id="rId51"/>
    <p:sldId id="323" r:id="rId52"/>
    <p:sldId id="352" r:id="rId53"/>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n Bobolz" initials="JB" lastIdx="5" clrIdx="0"/>
  <p:cmAuthor id="2" name="Fabian Eidens" initials="FE" lastIdx="1" clrIdx="1"/>
  <p:cmAuthor id="3" name="Fabian Eidens" initials="FE [2]" lastIdx="1" clrIdx="2"/>
  <p:cmAuthor id="4" name="Fabian Eidens" initials="FE [3]"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5B"/>
    <a:srgbClr val="FF0000"/>
    <a:srgbClr val="0050C6"/>
    <a:srgbClr val="005493"/>
    <a:srgbClr val="0055D2"/>
    <a:srgbClr val="0088EB"/>
    <a:srgbClr val="009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463" autoAdjust="0"/>
    <p:restoredTop sz="95970" autoAdjust="0"/>
  </p:normalViewPr>
  <p:slideViewPr>
    <p:cSldViewPr snapToGrid="0">
      <p:cViewPr varScale="1">
        <p:scale>
          <a:sx n="116" d="100"/>
          <a:sy n="116" d="100"/>
        </p:scale>
        <p:origin x="1184" y="192"/>
      </p:cViewPr>
      <p:guideLst/>
    </p:cSldViewPr>
  </p:slideViewPr>
  <p:outlineViewPr>
    <p:cViewPr>
      <p:scale>
        <a:sx n="33" d="100"/>
        <a:sy n="33" d="100"/>
      </p:scale>
      <p:origin x="0" y="-36224"/>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0.png>
</file>

<file path=ppt/media/image21.png>
</file>

<file path=ppt/media/image22.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umsplatzhalt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7F8E1117-C8DB-4F67-92D6-F2BB4D5E4399}" type="datetimeFigureOut">
              <a:rPr lang="en-US" smtClean="0"/>
              <a:t>1/18/24</a:t>
            </a:fld>
            <a:endParaRPr lang="en-US"/>
          </a:p>
        </p:txBody>
      </p:sp>
      <p:sp>
        <p:nvSpPr>
          <p:cNvPr id="4" name="Folienbildplatzhalt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izenplatzhalt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Foliennummernplatzhalt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FDBE5A3C-A265-4226-B6A5-F3F022E3745B}" type="slidenum">
              <a:rPr lang="en-US" smtClean="0"/>
              <a:t>‹Nr.›</a:t>
            </a:fld>
            <a:endParaRPr lang="en-US"/>
          </a:p>
        </p:txBody>
      </p:sp>
    </p:spTree>
    <p:extLst>
      <p:ext uri="{BB962C8B-B14F-4D97-AF65-F5344CB8AC3E}">
        <p14:creationId xmlns:p14="http://schemas.microsoft.com/office/powerpoint/2010/main" val="1967322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Introduction..</a:t>
            </a:r>
          </a:p>
          <a:p>
            <a:endParaRPr lang="en-US" dirty="0"/>
          </a:p>
          <a:p>
            <a:r>
              <a:rPr lang="en-US" dirty="0"/>
              <a:t>Master’s thesis deals, among others, with the topic of nutrition, which typically accompanies us on a daily basis. The human body: resilient and, depending on the source, can cope without food for ~2 weeks until immune system is weakened to a level that is dangerous to health.</a:t>
            </a:r>
          </a:p>
          <a:p>
            <a:r>
              <a:rPr lang="en-US" dirty="0"/>
              <a:t>We can survive without food up to 3 months. Nevertheless, science often speaks of a global obesity epidemic, especially at a young age.</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a:t>
            </a:fld>
            <a:endParaRPr lang="en-US"/>
          </a:p>
        </p:txBody>
      </p:sp>
    </p:spTree>
    <p:extLst>
      <p:ext uri="{BB962C8B-B14F-4D97-AF65-F5344CB8AC3E}">
        <p14:creationId xmlns:p14="http://schemas.microsoft.com/office/powerpoint/2010/main" val="4106277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8 </a:t>
            </a:r>
            <a:r>
              <a:rPr lang="de-DE" dirty="0" err="1"/>
              <a:t>Criteria</a:t>
            </a:r>
            <a:r>
              <a:rPr lang="de-DE" dirty="0"/>
              <a:t> </a:t>
            </a:r>
            <a:r>
              <a:rPr lang="de-DE" dirty="0" err="1"/>
              <a:t>defined</a:t>
            </a:r>
            <a:r>
              <a:rPr lang="de-DE" dirty="0"/>
              <a:t> </a:t>
            </a:r>
            <a:r>
              <a:rPr lang="de-DE" dirty="0" err="1"/>
              <a:t>for</a:t>
            </a:r>
            <a:r>
              <a:rPr lang="de-DE" dirty="0"/>
              <a:t> </a:t>
            </a:r>
            <a:r>
              <a:rPr lang="de-DE" dirty="0" err="1"/>
              <a:t>analyzing</a:t>
            </a:r>
            <a:r>
              <a:rPr lang="de-DE" dirty="0"/>
              <a:t> &amp; </a:t>
            </a:r>
            <a:r>
              <a:rPr lang="de-DE" dirty="0" err="1"/>
              <a:t>comparing</a:t>
            </a:r>
            <a:r>
              <a:rPr lang="de-DE" dirty="0"/>
              <a:t> </a:t>
            </a:r>
            <a:r>
              <a:rPr lang="de-DE" dirty="0" err="1"/>
              <a:t>related</a:t>
            </a:r>
            <a:r>
              <a:rPr lang="de-DE" dirty="0"/>
              <a:t> </a:t>
            </a:r>
            <a:r>
              <a:rPr lang="de-DE" dirty="0" err="1"/>
              <a:t>work</a:t>
            </a:r>
            <a:endParaRPr lang="de-DE" dirty="0"/>
          </a:p>
          <a:p>
            <a:r>
              <a:rPr lang="de-DE" dirty="0" err="1"/>
              <a:t>Requirements</a:t>
            </a:r>
            <a:r>
              <a:rPr lang="de-DE" dirty="0"/>
              <a:t> </a:t>
            </a:r>
            <a:r>
              <a:rPr lang="de-DE" dirty="0" err="1"/>
              <a:t>for</a:t>
            </a:r>
            <a:r>
              <a:rPr lang="de-DE" dirty="0"/>
              <a:t> own </a:t>
            </a:r>
            <a:r>
              <a:rPr lang="de-DE" dirty="0" err="1"/>
              <a:t>Application</a:t>
            </a:r>
            <a:r>
              <a:rPr lang="de-DE" dirty="0"/>
              <a:t> Development</a:t>
            </a:r>
          </a:p>
        </p:txBody>
      </p:sp>
      <p:sp>
        <p:nvSpPr>
          <p:cNvPr id="4" name="Foliennummernplatzhalter 3"/>
          <p:cNvSpPr>
            <a:spLocks noGrp="1"/>
          </p:cNvSpPr>
          <p:nvPr>
            <p:ph type="sldNum" sz="quarter" idx="5"/>
          </p:nvPr>
        </p:nvSpPr>
        <p:spPr/>
        <p:txBody>
          <a:bodyPr/>
          <a:lstStyle/>
          <a:p>
            <a:fld id="{FDBE5A3C-A265-4226-B6A5-F3F022E3745B}" type="slidenum">
              <a:rPr lang="en-US" smtClean="0"/>
              <a:t>10</a:t>
            </a:fld>
            <a:endParaRPr lang="en-US"/>
          </a:p>
        </p:txBody>
      </p:sp>
    </p:spTree>
    <p:extLst>
      <p:ext uri="{BB962C8B-B14F-4D97-AF65-F5344CB8AC3E}">
        <p14:creationId xmlns:p14="http://schemas.microsoft.com/office/powerpoint/2010/main" val="2166782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Divided</a:t>
            </a:r>
            <a:r>
              <a:rPr lang="de-DE" dirty="0"/>
              <a:t> </a:t>
            </a:r>
            <a:r>
              <a:rPr lang="de-DE" dirty="0" err="1"/>
              <a:t>into</a:t>
            </a:r>
            <a:r>
              <a:rPr lang="de-DE" dirty="0"/>
              <a:t> 3 Parts:</a:t>
            </a:r>
            <a:br>
              <a:rPr lang="de-DE" dirty="0"/>
            </a:br>
            <a:r>
              <a:rPr lang="de-DE" dirty="0"/>
              <a:t>User </a:t>
            </a:r>
            <a:r>
              <a:rPr lang="de-DE" dirty="0" err="1"/>
              <a:t>mainly</a:t>
            </a:r>
            <a:r>
              <a:rPr lang="de-DE" dirty="0"/>
              <a:t> </a:t>
            </a:r>
            <a:r>
              <a:rPr lang="de-DE" dirty="0" err="1"/>
              <a:t>interacts</a:t>
            </a:r>
            <a:r>
              <a:rPr lang="de-DE" dirty="0"/>
              <a:t> </a:t>
            </a:r>
            <a:r>
              <a:rPr lang="de-DE" dirty="0" err="1"/>
              <a:t>with</a:t>
            </a:r>
            <a:r>
              <a:rPr lang="de-DE" dirty="0"/>
              <a:t> </a:t>
            </a:r>
            <a:r>
              <a:rPr lang="de-DE" dirty="0" err="1"/>
              <a:t>Application</a:t>
            </a:r>
            <a:r>
              <a:rPr lang="de-DE" dirty="0"/>
              <a:t> </a:t>
            </a:r>
            <a:r>
              <a:rPr lang="de-DE" dirty="0" err="1"/>
              <a:t>by</a:t>
            </a:r>
            <a:r>
              <a:rPr lang="de-DE" dirty="0"/>
              <a:t> </a:t>
            </a:r>
            <a:r>
              <a:rPr lang="de-DE" dirty="0" err="1"/>
              <a:t>selecting</a:t>
            </a:r>
            <a:r>
              <a:rPr lang="de-DE" dirty="0"/>
              <a:t> </a:t>
            </a:r>
            <a:r>
              <a:rPr lang="de-DE" dirty="0" err="1"/>
              <a:t>food</a:t>
            </a:r>
            <a:r>
              <a:rPr lang="de-DE" dirty="0"/>
              <a:t> </a:t>
            </a:r>
            <a:r>
              <a:rPr lang="de-DE" dirty="0" err="1"/>
              <a:t>products</a:t>
            </a:r>
            <a:r>
              <a:rPr lang="de-DE" dirty="0"/>
              <a:t>; 3D </a:t>
            </a:r>
            <a:r>
              <a:rPr lang="de-DE" dirty="0" err="1"/>
              <a:t>representation</a:t>
            </a:r>
            <a:r>
              <a:rPr lang="de-DE" dirty="0"/>
              <a:t> </a:t>
            </a:r>
            <a:r>
              <a:rPr lang="de-DE" dirty="0" err="1"/>
              <a:t>of</a:t>
            </a:r>
            <a:r>
              <a:rPr lang="de-DE" dirty="0"/>
              <a:t> </a:t>
            </a:r>
            <a:r>
              <a:rPr lang="de-DE" dirty="0" err="1"/>
              <a:t>database</a:t>
            </a:r>
            <a:r>
              <a:rPr lang="de-DE" dirty="0"/>
              <a:t>. Also </a:t>
            </a:r>
            <a:r>
              <a:rPr lang="de-DE" dirty="0" err="1"/>
              <a:t>inputs</a:t>
            </a:r>
            <a:r>
              <a:rPr lang="de-DE" dirty="0"/>
              <a:t> </a:t>
            </a:r>
            <a:r>
              <a:rPr lang="de-DE" dirty="0" err="1"/>
              <a:t>user</a:t>
            </a:r>
            <a:r>
              <a:rPr lang="de-DE" dirty="0"/>
              <a:t> </a:t>
            </a:r>
            <a:r>
              <a:rPr lang="de-DE" dirty="0" err="1"/>
              <a:t>data</a:t>
            </a:r>
            <a:r>
              <a:rPr lang="de-DE" dirty="0"/>
              <a:t> </a:t>
            </a:r>
            <a:r>
              <a:rPr lang="de-DE" dirty="0" err="1"/>
              <a:t>for</a:t>
            </a:r>
            <a:r>
              <a:rPr lang="de-DE" dirty="0"/>
              <a:t> </a:t>
            </a:r>
            <a:r>
              <a:rPr lang="de-DE" dirty="0" err="1"/>
              <a:t>individualization</a:t>
            </a:r>
            <a:r>
              <a:rPr lang="de-DE" dirty="0"/>
              <a:t> </a:t>
            </a:r>
            <a:r>
              <a:rPr lang="de-DE" dirty="0" err="1"/>
              <a:t>purposes</a:t>
            </a:r>
            <a:r>
              <a:rPr lang="de-DE" dirty="0"/>
              <a:t>.</a:t>
            </a:r>
          </a:p>
          <a:p>
            <a:r>
              <a:rPr lang="de-DE" dirty="0"/>
              <a:t>The </a:t>
            </a:r>
            <a:r>
              <a:rPr lang="de-DE" dirty="0" err="1"/>
              <a:t>application</a:t>
            </a:r>
            <a:r>
              <a:rPr lang="de-DE" dirty="0"/>
              <a:t> </a:t>
            </a:r>
            <a:r>
              <a:rPr lang="de-DE" dirty="0" err="1"/>
              <a:t>provides</a:t>
            </a:r>
            <a:r>
              <a:rPr lang="de-DE" dirty="0"/>
              <a:t> different </a:t>
            </a:r>
            <a:r>
              <a:rPr lang="de-DE" dirty="0" err="1"/>
              <a:t>scenes</a:t>
            </a:r>
            <a:r>
              <a:rPr lang="de-DE" dirty="0"/>
              <a:t> </a:t>
            </a:r>
            <a:r>
              <a:rPr lang="de-DE" dirty="0" err="1"/>
              <a:t>to</a:t>
            </a:r>
            <a:r>
              <a:rPr lang="de-DE" dirty="0"/>
              <a:t> </a:t>
            </a:r>
            <a:r>
              <a:rPr lang="de-DE" dirty="0" err="1"/>
              <a:t>try</a:t>
            </a:r>
            <a:r>
              <a:rPr lang="de-DE" dirty="0"/>
              <a:t> </a:t>
            </a:r>
            <a:r>
              <a:rPr lang="de-DE" dirty="0" err="1"/>
              <a:t>addressing</a:t>
            </a:r>
            <a:r>
              <a:rPr lang="de-DE" dirty="0"/>
              <a:t> different </a:t>
            </a:r>
            <a:r>
              <a:rPr lang="de-DE" dirty="0" err="1"/>
              <a:t>scenarios</a:t>
            </a:r>
            <a:r>
              <a:rPr lang="de-DE" dirty="0"/>
              <a:t> </a:t>
            </a:r>
            <a:r>
              <a:rPr lang="de-DE" dirty="0" err="1"/>
              <a:t>from</a:t>
            </a:r>
            <a:r>
              <a:rPr lang="de-DE" dirty="0"/>
              <a:t> </a:t>
            </a:r>
            <a:r>
              <a:rPr lang="de-DE" dirty="0" err="1"/>
              <a:t>everyday</a:t>
            </a:r>
            <a:r>
              <a:rPr lang="de-DE" dirty="0"/>
              <a:t> </a:t>
            </a:r>
            <a:r>
              <a:rPr lang="de-DE" dirty="0" err="1"/>
              <a:t>life</a:t>
            </a:r>
            <a:r>
              <a:rPr lang="de-DE" dirty="0"/>
              <a:t>, </a:t>
            </a:r>
            <a:r>
              <a:rPr lang="de-DE" dirty="0" err="1"/>
              <a:t>giving</a:t>
            </a:r>
            <a:r>
              <a:rPr lang="de-DE" dirty="0"/>
              <a:t> </a:t>
            </a:r>
            <a:r>
              <a:rPr lang="de-DE" dirty="0" err="1"/>
              <a:t>feedback</a:t>
            </a:r>
            <a:r>
              <a:rPr lang="de-DE" dirty="0"/>
              <a:t> </a:t>
            </a:r>
            <a:r>
              <a:rPr lang="de-DE" dirty="0" err="1"/>
              <a:t>to</a:t>
            </a:r>
            <a:r>
              <a:rPr lang="de-DE" dirty="0"/>
              <a:t> </a:t>
            </a:r>
            <a:r>
              <a:rPr lang="de-DE" dirty="0" err="1"/>
              <a:t>influence</a:t>
            </a:r>
            <a:r>
              <a:rPr lang="de-DE" dirty="0"/>
              <a:t> </a:t>
            </a:r>
            <a:r>
              <a:rPr lang="de-DE" dirty="0" err="1"/>
              <a:t>selection</a:t>
            </a:r>
            <a:r>
              <a:rPr lang="de-DE" dirty="0"/>
              <a:t> and </a:t>
            </a:r>
            <a:r>
              <a:rPr lang="de-DE" dirty="0" err="1"/>
              <a:t>adding</a:t>
            </a:r>
            <a:r>
              <a:rPr lang="de-DE" dirty="0"/>
              <a:t> </a:t>
            </a:r>
            <a:r>
              <a:rPr lang="de-DE" dirty="0" err="1"/>
              <a:t>gamification</a:t>
            </a:r>
            <a:r>
              <a:rPr lang="de-DE" dirty="0"/>
              <a:t> </a:t>
            </a:r>
            <a:r>
              <a:rPr lang="de-DE" dirty="0" err="1"/>
              <a:t>elements</a:t>
            </a:r>
            <a:r>
              <a:rPr lang="de-DE" dirty="0"/>
              <a:t> </a:t>
            </a:r>
            <a:r>
              <a:rPr lang="de-DE" dirty="0" err="1"/>
              <a:t>to</a:t>
            </a:r>
            <a:r>
              <a:rPr lang="de-DE" dirty="0"/>
              <a:t> </a:t>
            </a:r>
            <a:r>
              <a:rPr lang="de-DE" dirty="0" err="1"/>
              <a:t>provide</a:t>
            </a:r>
            <a:r>
              <a:rPr lang="de-DE" dirty="0"/>
              <a:t> </a:t>
            </a:r>
            <a:r>
              <a:rPr lang="de-DE" dirty="0" err="1"/>
              <a:t>motivation</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11</a:t>
            </a:fld>
            <a:endParaRPr lang="en-US"/>
          </a:p>
        </p:txBody>
      </p:sp>
    </p:spTree>
    <p:extLst>
      <p:ext uri="{BB962C8B-B14F-4D97-AF65-F5344CB8AC3E}">
        <p14:creationId xmlns:p14="http://schemas.microsoft.com/office/powerpoint/2010/main" val="131284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Database </a:t>
            </a:r>
            <a:r>
              <a:rPr lang="de-DE" dirty="0" err="1"/>
              <a:t>is</a:t>
            </a:r>
            <a:r>
              <a:rPr lang="de-DE" dirty="0"/>
              <a:t> </a:t>
            </a:r>
            <a:r>
              <a:rPr lang="de-DE" dirty="0" err="1"/>
              <a:t>based</a:t>
            </a:r>
            <a:r>
              <a:rPr lang="de-DE" dirty="0"/>
              <a:t> on Swiss Food </a:t>
            </a:r>
            <a:r>
              <a:rPr lang="de-DE" dirty="0" err="1"/>
              <a:t>Composition</a:t>
            </a:r>
            <a:r>
              <a:rPr lang="de-DE" dirty="0"/>
              <a:t> Database</a:t>
            </a:r>
          </a:p>
          <a:p>
            <a:r>
              <a:rPr lang="de-DE" dirty="0" err="1"/>
              <a:t>Some</a:t>
            </a:r>
            <a:r>
              <a:rPr lang="de-DE" dirty="0"/>
              <a:t> </a:t>
            </a:r>
            <a:r>
              <a:rPr lang="de-DE" dirty="0" err="1"/>
              <a:t>details</a:t>
            </a:r>
            <a:r>
              <a:rPr lang="de-DE" dirty="0"/>
              <a:t> </a:t>
            </a:r>
            <a:r>
              <a:rPr lang="de-DE" dirty="0" err="1"/>
              <a:t>removed</a:t>
            </a:r>
            <a:r>
              <a:rPr lang="de-DE" dirty="0"/>
              <a:t>, </a:t>
            </a:r>
            <a:r>
              <a:rPr lang="de-DE" dirty="0" err="1"/>
              <a:t>other</a:t>
            </a:r>
            <a:r>
              <a:rPr lang="de-DE" dirty="0"/>
              <a:t> </a:t>
            </a:r>
            <a:r>
              <a:rPr lang="de-DE" dirty="0" err="1"/>
              <a:t>information</a:t>
            </a:r>
            <a:r>
              <a:rPr lang="de-DE" dirty="0"/>
              <a:t> like relevant </a:t>
            </a:r>
            <a:r>
              <a:rPr lang="de-DE" dirty="0" err="1"/>
              <a:t>categories</a:t>
            </a:r>
            <a:r>
              <a:rPr lang="de-DE" dirty="0"/>
              <a:t> </a:t>
            </a:r>
            <a:r>
              <a:rPr lang="de-DE" dirty="0" err="1"/>
              <a:t>added</a:t>
            </a:r>
            <a:r>
              <a:rPr lang="de-DE" dirty="0"/>
              <a:t>. </a:t>
            </a:r>
            <a:r>
              <a:rPr lang="de-DE" dirty="0" err="1"/>
              <a:t>Nutri</a:t>
            </a:r>
            <a:r>
              <a:rPr lang="de-DE" dirty="0"/>
              <a:t>-Score </a:t>
            </a:r>
            <a:r>
              <a:rPr lang="de-DE" dirty="0" err="1"/>
              <a:t>added</a:t>
            </a:r>
            <a:r>
              <a:rPr lang="de-DE" dirty="0"/>
              <a:t>. </a:t>
            </a:r>
            <a:r>
              <a:rPr lang="de-DE" dirty="0" err="1"/>
              <a:t>Currently</a:t>
            </a:r>
            <a:r>
              <a:rPr lang="de-DE" dirty="0"/>
              <a:t> </a:t>
            </a:r>
            <a:r>
              <a:rPr lang="de-DE" dirty="0" err="1"/>
              <a:t>contains</a:t>
            </a:r>
            <a:r>
              <a:rPr lang="de-DE" dirty="0"/>
              <a:t> ~250 </a:t>
            </a:r>
            <a:r>
              <a:rPr lang="de-DE" dirty="0" err="1"/>
              <a:t>entries</a:t>
            </a:r>
            <a:r>
              <a:rPr lang="de-DE" dirty="0"/>
              <a:t>.</a:t>
            </a:r>
          </a:p>
          <a:p>
            <a:r>
              <a:rPr lang="de-DE" dirty="0"/>
              <a:t>(8-9)</a:t>
            </a:r>
          </a:p>
        </p:txBody>
      </p:sp>
      <p:sp>
        <p:nvSpPr>
          <p:cNvPr id="4" name="Foliennummernplatzhalter 3"/>
          <p:cNvSpPr>
            <a:spLocks noGrp="1"/>
          </p:cNvSpPr>
          <p:nvPr>
            <p:ph type="sldNum" sz="quarter" idx="5"/>
          </p:nvPr>
        </p:nvSpPr>
        <p:spPr/>
        <p:txBody>
          <a:bodyPr/>
          <a:lstStyle/>
          <a:p>
            <a:fld id="{FDBE5A3C-A265-4226-B6A5-F3F022E3745B}" type="slidenum">
              <a:rPr lang="en-US" smtClean="0"/>
              <a:t>12</a:t>
            </a:fld>
            <a:endParaRPr lang="en-US"/>
          </a:p>
        </p:txBody>
      </p:sp>
    </p:spTree>
    <p:extLst>
      <p:ext uri="{BB962C8B-B14F-4D97-AF65-F5344CB8AC3E}">
        <p14:creationId xmlns:p14="http://schemas.microsoft.com/office/powerpoint/2010/main" val="38990860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Database </a:t>
            </a:r>
            <a:r>
              <a:rPr lang="de-DE" dirty="0" err="1"/>
              <a:t>excerpt</a:t>
            </a:r>
            <a:r>
              <a:rPr lang="de-DE" dirty="0"/>
              <a:t> </a:t>
            </a:r>
            <a:r>
              <a:rPr lang="de-DE" dirty="0" err="1"/>
              <a:t>showing</a:t>
            </a:r>
            <a:r>
              <a:rPr lang="de-DE" dirty="0"/>
              <a:t> </a:t>
            </a:r>
            <a:r>
              <a:rPr lang="de-DE" dirty="0" err="1"/>
              <a:t>stored</a:t>
            </a:r>
            <a:r>
              <a:rPr lang="de-DE" dirty="0"/>
              <a:t> </a:t>
            </a:r>
            <a:r>
              <a:rPr lang="de-DE" dirty="0" err="1"/>
              <a:t>information</a:t>
            </a:r>
            <a:r>
              <a:rPr lang="de-DE" dirty="0"/>
              <a:t> </a:t>
            </a:r>
            <a:r>
              <a:rPr lang="de-DE" dirty="0" err="1"/>
              <a:t>about</a:t>
            </a:r>
            <a:r>
              <a:rPr lang="de-DE" dirty="0"/>
              <a:t> </a:t>
            </a:r>
            <a:r>
              <a:rPr lang="de-DE" dirty="0" err="1"/>
              <a:t>products</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13</a:t>
            </a:fld>
            <a:endParaRPr lang="en-US"/>
          </a:p>
        </p:txBody>
      </p:sp>
    </p:spTree>
    <p:extLst>
      <p:ext uri="{BB962C8B-B14F-4D97-AF65-F5344CB8AC3E}">
        <p14:creationId xmlns:p14="http://schemas.microsoft.com/office/powerpoint/2010/main" val="1623019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Information </a:t>
            </a:r>
            <a:r>
              <a:rPr lang="de-DE" dirty="0" err="1"/>
              <a:t>stored</a:t>
            </a:r>
            <a:r>
              <a:rPr lang="de-DE" dirty="0"/>
              <a:t> in Food Properties </a:t>
            </a:r>
            <a:r>
              <a:rPr lang="de-DE" dirty="0" err="1"/>
              <a:t>automatically</a:t>
            </a:r>
            <a:endParaRPr lang="de-DE" dirty="0"/>
          </a:p>
          <a:p>
            <a:r>
              <a:rPr lang="de-DE" dirty="0" err="1"/>
              <a:t>Only</a:t>
            </a:r>
            <a:r>
              <a:rPr lang="de-DE" dirty="0"/>
              <a:t> ID &amp; Portion Size </a:t>
            </a:r>
            <a:r>
              <a:rPr lang="de-DE" dirty="0" err="1"/>
              <a:t>have</a:t>
            </a:r>
            <a:r>
              <a:rPr lang="de-DE" dirty="0"/>
              <a:t> </a:t>
            </a:r>
            <a:r>
              <a:rPr lang="de-DE" dirty="0" err="1"/>
              <a:t>to</a:t>
            </a:r>
            <a:r>
              <a:rPr lang="de-DE" dirty="0"/>
              <a:t> </a:t>
            </a:r>
            <a:r>
              <a:rPr lang="de-DE" dirty="0" err="1"/>
              <a:t>be</a:t>
            </a:r>
            <a:r>
              <a:rPr lang="de-DE" dirty="0"/>
              <a:t> </a:t>
            </a:r>
            <a:r>
              <a:rPr lang="de-DE" dirty="0" err="1"/>
              <a:t>entered</a:t>
            </a:r>
            <a:r>
              <a:rPr lang="de-DE" dirty="0"/>
              <a:t> </a:t>
            </a:r>
            <a:r>
              <a:rPr lang="de-DE" dirty="0" err="1"/>
              <a:t>manually</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14</a:t>
            </a:fld>
            <a:endParaRPr lang="en-US"/>
          </a:p>
        </p:txBody>
      </p:sp>
    </p:spTree>
    <p:extLst>
      <p:ext uri="{BB962C8B-B14F-4D97-AF65-F5344CB8AC3E}">
        <p14:creationId xmlns:p14="http://schemas.microsoft.com/office/powerpoint/2010/main" val="29073253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User </a:t>
            </a:r>
            <a:r>
              <a:rPr lang="de-DE" dirty="0" err="1"/>
              <a:t>operates</a:t>
            </a:r>
            <a:r>
              <a:rPr lang="de-DE" dirty="0"/>
              <a:t> </a:t>
            </a:r>
            <a:r>
              <a:rPr lang="de-DE" dirty="0" err="1"/>
              <a:t>headset</a:t>
            </a:r>
            <a:r>
              <a:rPr lang="de-DE" dirty="0"/>
              <a:t>, </a:t>
            </a:r>
            <a:r>
              <a:rPr lang="de-DE" dirty="0" err="1"/>
              <a:t>which</a:t>
            </a:r>
            <a:r>
              <a:rPr lang="de-DE" dirty="0"/>
              <a:t> </a:t>
            </a:r>
            <a:r>
              <a:rPr lang="de-DE" dirty="0" err="1"/>
              <a:t>interacts</a:t>
            </a:r>
            <a:r>
              <a:rPr lang="de-DE" dirty="0"/>
              <a:t> </a:t>
            </a:r>
            <a:r>
              <a:rPr lang="de-DE" dirty="0" err="1"/>
              <a:t>with</a:t>
            </a:r>
            <a:r>
              <a:rPr lang="de-DE" dirty="0"/>
              <a:t> Unity Input Manager. Also </a:t>
            </a:r>
            <a:r>
              <a:rPr lang="de-DE" dirty="0" err="1"/>
              <a:t>provides</a:t>
            </a:r>
            <a:r>
              <a:rPr lang="de-DE" dirty="0"/>
              <a:t> personal </a:t>
            </a:r>
            <a:r>
              <a:rPr lang="de-DE" dirty="0" err="1"/>
              <a:t>information</a:t>
            </a:r>
            <a:r>
              <a:rPr lang="de-DE" dirty="0"/>
              <a:t> in User Controller </a:t>
            </a:r>
            <a:r>
              <a:rPr lang="de-DE" dirty="0" err="1"/>
              <a:t>for</a:t>
            </a:r>
            <a:r>
              <a:rPr lang="de-DE" dirty="0"/>
              <a:t> </a:t>
            </a:r>
            <a:r>
              <a:rPr lang="de-DE" dirty="0" err="1"/>
              <a:t>individualization</a:t>
            </a:r>
            <a:r>
              <a:rPr lang="de-DE" dirty="0"/>
              <a:t>.</a:t>
            </a:r>
          </a:p>
          <a:p>
            <a:r>
              <a:rPr lang="de-DE" dirty="0"/>
              <a:t>Headset </a:t>
            </a:r>
            <a:r>
              <a:rPr lang="de-DE" dirty="0" err="1"/>
              <a:t>displays</a:t>
            </a:r>
            <a:r>
              <a:rPr lang="de-DE" dirty="0"/>
              <a:t> Scene </a:t>
            </a:r>
            <a:r>
              <a:rPr lang="de-DE" dirty="0" err="1"/>
              <a:t>from</a:t>
            </a:r>
            <a:r>
              <a:rPr lang="de-DE" dirty="0"/>
              <a:t> Scene Manager, </a:t>
            </a:r>
            <a:r>
              <a:rPr lang="de-DE" dirty="0" err="1"/>
              <a:t>which</a:t>
            </a:r>
            <a:r>
              <a:rPr lang="de-DE" dirty="0"/>
              <a:t> </a:t>
            </a:r>
            <a:r>
              <a:rPr lang="de-DE" dirty="0" err="1"/>
              <a:t>contains</a:t>
            </a:r>
            <a:r>
              <a:rPr lang="de-DE" dirty="0"/>
              <a:t> </a:t>
            </a:r>
            <a:r>
              <a:rPr lang="de-DE" dirty="0" err="1"/>
              <a:t>SpawnerBoxes</a:t>
            </a:r>
            <a:r>
              <a:rPr lang="de-DE" dirty="0"/>
              <a:t>. </a:t>
            </a:r>
            <a:r>
              <a:rPr lang="de-DE" dirty="0" err="1"/>
              <a:t>SpawnerBoxes</a:t>
            </a:r>
            <a:r>
              <a:rPr lang="de-DE" dirty="0"/>
              <a:t> </a:t>
            </a:r>
            <a:r>
              <a:rPr lang="de-DE" dirty="0" err="1"/>
              <a:t>contain</a:t>
            </a:r>
            <a:r>
              <a:rPr lang="de-DE" dirty="0"/>
              <a:t> 3D </a:t>
            </a:r>
            <a:r>
              <a:rPr lang="de-DE" dirty="0" err="1"/>
              <a:t>representations</a:t>
            </a:r>
            <a:r>
              <a:rPr lang="de-DE" dirty="0"/>
              <a:t> </a:t>
            </a:r>
            <a:r>
              <a:rPr lang="de-DE" dirty="0" err="1"/>
              <a:t>of</a:t>
            </a:r>
            <a:r>
              <a:rPr lang="de-DE" dirty="0"/>
              <a:t> </a:t>
            </a:r>
            <a:r>
              <a:rPr lang="de-DE" dirty="0" err="1"/>
              <a:t>database</a:t>
            </a:r>
            <a:r>
              <a:rPr lang="de-DE" dirty="0"/>
              <a:t>, </a:t>
            </a:r>
            <a:r>
              <a:rPr lang="de-DE" dirty="0" err="1"/>
              <a:t>managed</a:t>
            </a:r>
            <a:r>
              <a:rPr lang="de-DE" dirty="0"/>
              <a:t> </a:t>
            </a:r>
            <a:r>
              <a:rPr lang="de-DE" dirty="0" err="1"/>
              <a:t>by</a:t>
            </a:r>
            <a:r>
              <a:rPr lang="de-DE" dirty="0"/>
              <a:t> Food Controller.</a:t>
            </a:r>
          </a:p>
          <a:p>
            <a:r>
              <a:rPr lang="de-DE" dirty="0"/>
              <a:t>Food Controller </a:t>
            </a:r>
            <a:r>
              <a:rPr lang="de-DE" dirty="0" err="1"/>
              <a:t>updates</a:t>
            </a:r>
            <a:r>
              <a:rPr lang="de-DE" dirty="0"/>
              <a:t> User </a:t>
            </a:r>
            <a:r>
              <a:rPr lang="de-DE" dirty="0" err="1"/>
              <a:t>Selection</a:t>
            </a:r>
            <a:r>
              <a:rPr lang="de-DE" dirty="0"/>
              <a:t> </a:t>
            </a:r>
            <a:r>
              <a:rPr lang="de-DE" dirty="0" err="1"/>
              <a:t>of</a:t>
            </a:r>
            <a:r>
              <a:rPr lang="de-DE" dirty="0"/>
              <a:t> </a:t>
            </a:r>
            <a:r>
              <a:rPr lang="de-DE" dirty="0" err="1"/>
              <a:t>selectable</a:t>
            </a:r>
            <a:r>
              <a:rPr lang="de-DE" dirty="0"/>
              <a:t> </a:t>
            </a:r>
            <a:r>
              <a:rPr lang="de-DE" dirty="0" err="1"/>
              <a:t>food</a:t>
            </a:r>
            <a:r>
              <a:rPr lang="de-DE" dirty="0"/>
              <a:t> </a:t>
            </a:r>
            <a:r>
              <a:rPr lang="de-DE" dirty="0" err="1"/>
              <a:t>products</a:t>
            </a:r>
            <a:r>
              <a:rPr lang="de-DE" dirty="0"/>
              <a:t>.</a:t>
            </a:r>
          </a:p>
          <a:p>
            <a:r>
              <a:rPr lang="de-DE" dirty="0"/>
              <a:t>Score &amp; UI Elements (</a:t>
            </a:r>
            <a:r>
              <a:rPr lang="de-DE" dirty="0" err="1"/>
              <a:t>Coloring</a:t>
            </a:r>
            <a:r>
              <a:rPr lang="de-DE" dirty="0"/>
              <a:t>) </a:t>
            </a:r>
            <a:r>
              <a:rPr lang="de-DE" dirty="0" err="1"/>
              <a:t>implemented</a:t>
            </a:r>
            <a:r>
              <a:rPr lang="de-DE" dirty="0"/>
              <a:t> </a:t>
            </a:r>
            <a:r>
              <a:rPr lang="de-DE" dirty="0" err="1"/>
              <a:t>for</a:t>
            </a:r>
            <a:r>
              <a:rPr lang="de-DE" dirty="0"/>
              <a:t> Gamification, </a:t>
            </a:r>
            <a:r>
              <a:rPr lang="de-DE" dirty="0" err="1"/>
              <a:t>accessing</a:t>
            </a:r>
            <a:r>
              <a:rPr lang="de-DE" dirty="0"/>
              <a:t> </a:t>
            </a:r>
            <a:r>
              <a:rPr lang="de-DE" dirty="0" err="1"/>
              <a:t>information</a:t>
            </a:r>
            <a:r>
              <a:rPr lang="de-DE" dirty="0"/>
              <a:t> </a:t>
            </a:r>
            <a:r>
              <a:rPr lang="de-DE" dirty="0" err="1"/>
              <a:t>about</a:t>
            </a:r>
            <a:r>
              <a:rPr lang="de-DE" dirty="0"/>
              <a:t> </a:t>
            </a:r>
            <a:r>
              <a:rPr lang="de-DE" dirty="0" err="1"/>
              <a:t>user</a:t>
            </a:r>
            <a:r>
              <a:rPr lang="de-DE" dirty="0"/>
              <a:t> and </a:t>
            </a:r>
            <a:r>
              <a:rPr lang="de-DE" dirty="0" err="1"/>
              <a:t>selection</a:t>
            </a:r>
            <a:r>
              <a:rPr lang="de-DE" dirty="0"/>
              <a:t> and </a:t>
            </a:r>
            <a:r>
              <a:rPr lang="de-DE" dirty="0" err="1"/>
              <a:t>displaying</a:t>
            </a:r>
            <a:r>
              <a:rPr lang="de-DE" dirty="0"/>
              <a:t> </a:t>
            </a:r>
            <a:r>
              <a:rPr lang="de-DE" dirty="0" err="1"/>
              <a:t>within</a:t>
            </a:r>
            <a:r>
              <a:rPr lang="de-DE" dirty="0"/>
              <a:t> UI </a:t>
            </a:r>
            <a:r>
              <a:rPr lang="de-DE" dirty="0" err="1"/>
              <a:t>again</a:t>
            </a:r>
            <a:r>
              <a:rPr lang="de-DE" dirty="0"/>
              <a:t>.</a:t>
            </a:r>
          </a:p>
          <a:p>
            <a:endParaRPr lang="de-DE" dirty="0"/>
          </a:p>
          <a:p>
            <a:r>
              <a:rPr lang="de-DE" dirty="0"/>
              <a:t>Model-View-Controller Pattern </a:t>
            </a:r>
            <a:r>
              <a:rPr lang="de-DE" dirty="0">
                <a:sym typeface="Wingdings" panose="05000000000000000000" pitchFamily="2" charset="2"/>
              </a:rPr>
              <a:t> </a:t>
            </a:r>
            <a:r>
              <a:rPr lang="de-DE" dirty="0" err="1">
                <a:sym typeface="Wingdings" panose="05000000000000000000" pitchFamily="2" charset="2"/>
              </a:rPr>
              <a:t>Vertical</a:t>
            </a:r>
            <a:r>
              <a:rPr lang="de-DE" dirty="0">
                <a:sym typeface="Wingdings" panose="05000000000000000000" pitchFamily="2" charset="2"/>
              </a:rPr>
              <a:t> </a:t>
            </a:r>
            <a:r>
              <a:rPr lang="de-DE" dirty="0" err="1">
                <a:sym typeface="Wingdings" panose="05000000000000000000" pitchFamily="2" charset="2"/>
              </a:rPr>
              <a:t>Representation</a:t>
            </a:r>
            <a:r>
              <a:rPr lang="de-DE" dirty="0">
                <a:sym typeface="Wingdings" panose="05000000000000000000" pitchFamily="2" charset="2"/>
              </a:rPr>
              <a:t>  Model: Controller </a:t>
            </a:r>
            <a:r>
              <a:rPr lang="de-DE" dirty="0" err="1">
                <a:sym typeface="Wingdings" panose="05000000000000000000" pitchFamily="2" charset="2"/>
              </a:rPr>
              <a:t>classes</a:t>
            </a:r>
            <a:r>
              <a:rPr lang="de-DE" dirty="0">
                <a:sym typeface="Wingdings" panose="05000000000000000000" pitchFamily="2" charset="2"/>
              </a:rPr>
              <a:t> (</a:t>
            </a:r>
            <a:r>
              <a:rPr lang="de-DE" dirty="0" err="1">
                <a:sym typeface="Wingdings" panose="05000000000000000000" pitchFamily="2" charset="2"/>
              </a:rPr>
              <a:t>managing</a:t>
            </a:r>
            <a:r>
              <a:rPr lang="de-DE" dirty="0">
                <a:sym typeface="Wingdings" panose="05000000000000000000" pitchFamily="2" charset="2"/>
              </a:rPr>
              <a:t> </a:t>
            </a:r>
            <a:r>
              <a:rPr lang="de-DE" dirty="0" err="1">
                <a:sym typeface="Wingdings" panose="05000000000000000000" pitchFamily="2" charset="2"/>
              </a:rPr>
              <a:t>application</a:t>
            </a:r>
            <a:r>
              <a:rPr lang="de-DE" dirty="0">
                <a:sym typeface="Wingdings" panose="05000000000000000000" pitchFamily="2" charset="2"/>
              </a:rPr>
              <a:t> </a:t>
            </a:r>
            <a:r>
              <a:rPr lang="de-DE" dirty="0" err="1">
                <a:sym typeface="Wingdings" panose="05000000000000000000" pitchFamily="2" charset="2"/>
              </a:rPr>
              <a:t>logic</a:t>
            </a:r>
            <a:r>
              <a:rPr lang="de-DE" dirty="0">
                <a:sym typeface="Wingdings" panose="05000000000000000000" pitchFamily="2" charset="2"/>
              </a:rPr>
              <a:t>, </a:t>
            </a:r>
            <a:r>
              <a:rPr lang="de-DE" dirty="0" err="1">
                <a:sym typeface="Wingdings" panose="05000000000000000000" pitchFamily="2" charset="2"/>
              </a:rPr>
              <a:t>determine</a:t>
            </a:r>
            <a:r>
              <a:rPr lang="de-DE" dirty="0">
                <a:sym typeface="Wingdings" panose="05000000000000000000" pitchFamily="2" charset="2"/>
              </a:rPr>
              <a:t> </a:t>
            </a:r>
            <a:r>
              <a:rPr lang="de-DE" dirty="0" err="1">
                <a:sym typeface="Wingdings" panose="05000000000000000000" pitchFamily="2" charset="2"/>
              </a:rPr>
              <a:t>information</a:t>
            </a:r>
            <a:r>
              <a:rPr lang="de-DE" dirty="0">
                <a:sym typeface="Wingdings" panose="05000000000000000000" pitchFamily="2" charset="2"/>
              </a:rPr>
              <a:t> </a:t>
            </a:r>
            <a:r>
              <a:rPr lang="de-DE" dirty="0" err="1">
                <a:sym typeface="Wingdings" panose="05000000000000000000" pitchFamily="2" charset="2"/>
              </a:rPr>
              <a:t>to</a:t>
            </a:r>
            <a:r>
              <a:rPr lang="de-DE" dirty="0">
                <a:sym typeface="Wingdings" panose="05000000000000000000" pitchFamily="2" charset="2"/>
              </a:rPr>
              <a:t> </a:t>
            </a:r>
            <a:r>
              <a:rPr lang="de-DE" dirty="0" err="1">
                <a:sym typeface="Wingdings" panose="05000000000000000000" pitchFamily="2" charset="2"/>
              </a:rPr>
              <a:t>be</a:t>
            </a:r>
            <a:r>
              <a:rPr lang="de-DE" dirty="0">
                <a:sym typeface="Wingdings" panose="05000000000000000000" pitchFamily="2" charset="2"/>
              </a:rPr>
              <a:t> </a:t>
            </a:r>
            <a:r>
              <a:rPr lang="de-DE" dirty="0" err="1">
                <a:sym typeface="Wingdings" panose="05000000000000000000" pitchFamily="2" charset="2"/>
              </a:rPr>
              <a:t>displayed</a:t>
            </a:r>
            <a:r>
              <a:rPr lang="de-DE" dirty="0">
                <a:sym typeface="Wingdings" panose="05000000000000000000" pitchFamily="2" charset="2"/>
              </a:rPr>
              <a:t>); View: </a:t>
            </a:r>
            <a:r>
              <a:rPr lang="de-DE" dirty="0" err="1">
                <a:sym typeface="Wingdings" panose="05000000000000000000" pitchFamily="2" charset="2"/>
              </a:rPr>
              <a:t>Immersiveness</a:t>
            </a:r>
            <a:r>
              <a:rPr lang="de-DE" dirty="0">
                <a:sym typeface="Wingdings" panose="05000000000000000000" pitchFamily="2" charset="2"/>
              </a:rPr>
              <a:t> </a:t>
            </a:r>
            <a:r>
              <a:rPr lang="de-DE" dirty="0" err="1">
                <a:sym typeface="Wingdings" panose="05000000000000000000" pitchFamily="2" charset="2"/>
              </a:rPr>
              <a:t>of</a:t>
            </a:r>
            <a:r>
              <a:rPr lang="de-DE" dirty="0">
                <a:sym typeface="Wingdings" panose="05000000000000000000" pitchFamily="2" charset="2"/>
              </a:rPr>
              <a:t> VR </a:t>
            </a:r>
            <a:r>
              <a:rPr lang="de-DE" dirty="0" err="1">
                <a:sym typeface="Wingdings" panose="05000000000000000000" pitchFamily="2" charset="2"/>
              </a:rPr>
              <a:t>Application</a:t>
            </a:r>
            <a:r>
              <a:rPr lang="de-DE" dirty="0">
                <a:sym typeface="Wingdings" panose="05000000000000000000" pitchFamily="2" charset="2"/>
              </a:rPr>
              <a:t>, 3D Models, UI Elements; Controller: Unity Input System (</a:t>
            </a:r>
            <a:r>
              <a:rPr lang="de-DE" dirty="0" err="1">
                <a:sym typeface="Wingdings" panose="05000000000000000000" pitchFamily="2" charset="2"/>
              </a:rPr>
              <a:t>processes</a:t>
            </a:r>
            <a:r>
              <a:rPr lang="de-DE" dirty="0">
                <a:sym typeface="Wingdings" panose="05000000000000000000" pitchFamily="2" charset="2"/>
              </a:rPr>
              <a:t> </a:t>
            </a:r>
            <a:r>
              <a:rPr lang="de-DE" dirty="0" err="1">
                <a:sym typeface="Wingdings" panose="05000000000000000000" pitchFamily="2" charset="2"/>
              </a:rPr>
              <a:t>user</a:t>
            </a:r>
            <a:r>
              <a:rPr lang="de-DE" dirty="0">
                <a:sym typeface="Wingdings" panose="05000000000000000000" pitchFamily="2" charset="2"/>
              </a:rPr>
              <a:t> </a:t>
            </a:r>
            <a:r>
              <a:rPr lang="de-DE" dirty="0" err="1">
                <a:sym typeface="Wingdings" panose="05000000000000000000" pitchFamily="2" charset="2"/>
              </a:rPr>
              <a:t>inputs</a:t>
            </a:r>
            <a:r>
              <a:rPr lang="de-DE" dirty="0">
                <a:sym typeface="Wingdings" panose="05000000000000000000" pitchFamily="2" charset="2"/>
              </a:rPr>
              <a:t> </a:t>
            </a:r>
            <a:r>
              <a:rPr lang="de-DE" dirty="0" err="1">
                <a:sym typeface="Wingdings" panose="05000000000000000000" pitchFamily="2" charset="2"/>
              </a:rPr>
              <a:t>into</a:t>
            </a:r>
            <a:r>
              <a:rPr lang="de-DE" dirty="0">
                <a:sym typeface="Wingdings" panose="05000000000000000000" pitchFamily="2" charset="2"/>
              </a:rPr>
              <a:t> Unity </a:t>
            </a:r>
            <a:r>
              <a:rPr lang="de-DE" dirty="0" err="1">
                <a:sym typeface="Wingdings" panose="05000000000000000000" pitchFamily="2" charset="2"/>
              </a:rPr>
              <a:t>events</a:t>
            </a:r>
            <a:r>
              <a:rPr lang="de-DE" dirty="0">
                <a:sym typeface="Wingdings" panose="05000000000000000000" pitchFamily="2" charset="2"/>
              </a:rPr>
              <a:t> </a:t>
            </a:r>
            <a:r>
              <a:rPr lang="de-DE" dirty="0" err="1">
                <a:sym typeface="Wingdings" panose="05000000000000000000" pitchFamily="2" charset="2"/>
              </a:rPr>
              <a:t>to</a:t>
            </a:r>
            <a:r>
              <a:rPr lang="de-DE" dirty="0">
                <a:sym typeface="Wingdings" panose="05000000000000000000" pitchFamily="2" charset="2"/>
              </a:rPr>
              <a:t> </a:t>
            </a:r>
            <a:r>
              <a:rPr lang="de-DE" dirty="0" err="1">
                <a:sym typeface="Wingdings" panose="05000000000000000000" pitchFamily="2" charset="2"/>
              </a:rPr>
              <a:t>trigger</a:t>
            </a:r>
            <a:r>
              <a:rPr lang="de-DE" dirty="0">
                <a:sym typeface="Wingdings" panose="05000000000000000000" pitchFamily="2" charset="2"/>
              </a:rPr>
              <a:t> </a:t>
            </a:r>
            <a:r>
              <a:rPr lang="de-DE" dirty="0" err="1">
                <a:sym typeface="Wingdings" panose="05000000000000000000" pitchFamily="2" charset="2"/>
              </a:rPr>
              <a:t>listeners</a:t>
            </a:r>
            <a:r>
              <a:rPr lang="de-DE" dirty="0">
                <a:sym typeface="Wingdings" panose="05000000000000000000" pitchFamily="2" charset="2"/>
              </a:rPr>
              <a:t> in Model Controllers and </a:t>
            </a:r>
            <a:r>
              <a:rPr lang="de-DE" dirty="0" err="1">
                <a:sym typeface="Wingdings" panose="05000000000000000000" pitchFamily="2" charset="2"/>
              </a:rPr>
              <a:t>computing</a:t>
            </a:r>
            <a:r>
              <a:rPr lang="de-DE" dirty="0">
                <a:sym typeface="Wingdings" panose="05000000000000000000" pitchFamily="2" charset="2"/>
              </a:rPr>
              <a:t>/</a:t>
            </a:r>
            <a:r>
              <a:rPr lang="de-DE" dirty="0" err="1">
                <a:sym typeface="Wingdings" panose="05000000000000000000" pitchFamily="2" charset="2"/>
              </a:rPr>
              <a:t>displaying</a:t>
            </a:r>
            <a:r>
              <a:rPr lang="de-DE" dirty="0">
                <a:sym typeface="Wingdings" panose="05000000000000000000" pitchFamily="2" charset="2"/>
              </a:rPr>
              <a:t> </a:t>
            </a:r>
            <a:r>
              <a:rPr lang="de-DE" dirty="0" err="1">
                <a:sym typeface="Wingdings" panose="05000000000000000000" pitchFamily="2" charset="2"/>
              </a:rPr>
              <a:t>information</a:t>
            </a:r>
            <a:r>
              <a:rPr lang="de-DE" dirty="0">
                <a:sym typeface="Wingdings" panose="05000000000000000000" pitchFamily="2" charset="2"/>
              </a:rPr>
              <a:t> in View), but </a:t>
            </a:r>
            <a:r>
              <a:rPr lang="de-DE" dirty="0" err="1">
                <a:sym typeface="Wingdings" panose="05000000000000000000" pitchFamily="2" charset="2"/>
              </a:rPr>
              <a:t>no</a:t>
            </a:r>
            <a:r>
              <a:rPr lang="de-DE" dirty="0">
                <a:sym typeface="Wingdings" panose="05000000000000000000" pitchFamily="2" charset="2"/>
              </a:rPr>
              <a:t> 1:1 </a:t>
            </a:r>
            <a:r>
              <a:rPr lang="de-DE" dirty="0" err="1">
                <a:sym typeface="Wingdings" panose="05000000000000000000" pitchFamily="2" charset="2"/>
              </a:rPr>
              <a:t>correspondence</a:t>
            </a:r>
            <a:r>
              <a:rPr lang="de-DE" dirty="0">
                <a:sym typeface="Wingdings" panose="05000000000000000000" pitchFamily="2" charset="2"/>
              </a:rPr>
              <a:t>.</a:t>
            </a:r>
          </a:p>
          <a:p>
            <a:endParaRPr lang="de-DE" dirty="0">
              <a:sym typeface="Wingdings" panose="05000000000000000000" pitchFamily="2" charset="2"/>
            </a:endParaRPr>
          </a:p>
          <a:p>
            <a:r>
              <a:rPr lang="de-DE" dirty="0" err="1">
                <a:sym typeface="Wingdings" panose="05000000000000000000" pitchFamily="2" charset="2"/>
              </a:rPr>
              <a:t>Besides</a:t>
            </a:r>
            <a:r>
              <a:rPr lang="de-DE" dirty="0">
                <a:sym typeface="Wingdings" panose="05000000000000000000" pitchFamily="2" charset="2"/>
              </a:rPr>
              <a:t> Gang </a:t>
            </a:r>
            <a:r>
              <a:rPr lang="de-DE" dirty="0" err="1">
                <a:sym typeface="Wingdings" panose="05000000000000000000" pitchFamily="2" charset="2"/>
              </a:rPr>
              <a:t>of</a:t>
            </a:r>
            <a:r>
              <a:rPr lang="de-DE" dirty="0">
                <a:sym typeface="Wingdings" panose="05000000000000000000" pitchFamily="2" charset="2"/>
              </a:rPr>
              <a:t> </a:t>
            </a:r>
            <a:r>
              <a:rPr lang="de-DE" dirty="0" err="1">
                <a:sym typeface="Wingdings" panose="05000000000000000000" pitchFamily="2" charset="2"/>
              </a:rPr>
              <a:t>Four</a:t>
            </a:r>
            <a:r>
              <a:rPr lang="de-DE" dirty="0">
                <a:sym typeface="Wingdings" panose="05000000000000000000" pitchFamily="2" charset="2"/>
              </a:rPr>
              <a:t>: Update Pattern in Unity (</a:t>
            </a:r>
            <a:r>
              <a:rPr lang="de-DE" dirty="0" err="1">
                <a:sym typeface="Wingdings" panose="05000000000000000000" pitchFamily="2" charset="2"/>
              </a:rPr>
              <a:t>MonoBehavior</a:t>
            </a:r>
            <a:r>
              <a:rPr lang="de-DE" dirty="0">
                <a:sym typeface="Wingdings" panose="05000000000000000000" pitchFamily="2" charset="2"/>
              </a:rPr>
              <a:t>), Prototype Pattern (</a:t>
            </a:r>
            <a:r>
              <a:rPr lang="de-DE" dirty="0" err="1">
                <a:sym typeface="Wingdings" panose="05000000000000000000" pitchFamily="2" charset="2"/>
              </a:rPr>
              <a:t>Prefabs</a:t>
            </a:r>
            <a:r>
              <a:rPr lang="de-DE" dirty="0">
                <a:sym typeface="Wingdings" panose="05000000000000000000" pitchFamily="2" charset="2"/>
              </a:rPr>
              <a:t>), </a:t>
            </a:r>
            <a:r>
              <a:rPr lang="de-DE" dirty="0" err="1">
                <a:sym typeface="Wingdings" panose="05000000000000000000" pitchFamily="2" charset="2"/>
              </a:rPr>
              <a:t>Component</a:t>
            </a:r>
            <a:r>
              <a:rPr lang="de-DE" dirty="0">
                <a:sym typeface="Wingdings" panose="05000000000000000000" pitchFamily="2" charset="2"/>
              </a:rPr>
              <a:t> Design Pattern (Objects </a:t>
            </a:r>
            <a:r>
              <a:rPr lang="de-DE" dirty="0" err="1">
                <a:sym typeface="Wingdings" panose="05000000000000000000" pitchFamily="2" charset="2"/>
              </a:rPr>
              <a:t>consist</a:t>
            </a:r>
            <a:r>
              <a:rPr lang="de-DE" dirty="0">
                <a:sym typeface="Wingdings" panose="05000000000000000000" pitchFamily="2" charset="2"/>
              </a:rPr>
              <a:t> </a:t>
            </a:r>
            <a:r>
              <a:rPr lang="de-DE" dirty="0" err="1">
                <a:sym typeface="Wingdings" panose="05000000000000000000" pitchFamily="2" charset="2"/>
              </a:rPr>
              <a:t>of</a:t>
            </a:r>
            <a:r>
              <a:rPr lang="de-DE" dirty="0">
                <a:sym typeface="Wingdings" panose="05000000000000000000" pitchFamily="2" charset="2"/>
              </a:rPr>
              <a:t> </a:t>
            </a:r>
            <a:r>
              <a:rPr lang="de-DE" dirty="0" err="1">
                <a:sym typeface="Wingdings" panose="05000000000000000000" pitchFamily="2" charset="2"/>
              </a:rPr>
              <a:t>components</a:t>
            </a:r>
            <a:r>
              <a:rPr lang="de-DE" dirty="0">
                <a:sym typeface="Wingdings" panose="05000000000000000000" pitchFamily="2" charset="2"/>
              </a:rPr>
              <a:t> </a:t>
            </a:r>
            <a:r>
              <a:rPr lang="de-DE" dirty="0" err="1">
                <a:sym typeface="Wingdings" panose="05000000000000000000" pitchFamily="2" charset="2"/>
              </a:rPr>
              <a:t>allowing</a:t>
            </a:r>
            <a:r>
              <a:rPr lang="de-DE" dirty="0">
                <a:sym typeface="Wingdings" panose="05000000000000000000" pitchFamily="2" charset="2"/>
              </a:rPr>
              <a:t> individual, </a:t>
            </a:r>
            <a:r>
              <a:rPr lang="de-DE" dirty="0" err="1">
                <a:sym typeface="Wingdings" panose="05000000000000000000" pitchFamily="2" charset="2"/>
              </a:rPr>
              <a:t>small</a:t>
            </a:r>
            <a:r>
              <a:rPr lang="de-DE" dirty="0">
                <a:sym typeface="Wingdings" panose="05000000000000000000" pitchFamily="2" charset="2"/>
              </a:rPr>
              <a:t>, </a:t>
            </a:r>
            <a:r>
              <a:rPr lang="de-DE" dirty="0" err="1">
                <a:sym typeface="Wingdings" panose="05000000000000000000" pitchFamily="2" charset="2"/>
              </a:rPr>
              <a:t>specific</a:t>
            </a:r>
            <a:r>
              <a:rPr lang="de-DE" dirty="0">
                <a:sym typeface="Wingdings" panose="05000000000000000000" pitchFamily="2" charset="2"/>
              </a:rPr>
              <a:t> </a:t>
            </a:r>
            <a:r>
              <a:rPr lang="de-DE" dirty="0" err="1">
                <a:sym typeface="Wingdings" panose="05000000000000000000" pitchFamily="2" charset="2"/>
              </a:rPr>
              <a:t>component</a:t>
            </a:r>
            <a:r>
              <a:rPr lang="de-DE" dirty="0">
                <a:sym typeface="Wingdings" panose="05000000000000000000" pitchFamily="2" charset="2"/>
              </a:rPr>
              <a:t> </a:t>
            </a:r>
            <a:r>
              <a:rPr lang="de-DE" dirty="0" err="1">
                <a:sym typeface="Wingdings" panose="05000000000000000000" pitchFamily="2" charset="2"/>
              </a:rPr>
              <a:t>classes</a:t>
            </a:r>
            <a:r>
              <a:rPr lang="de-DE" dirty="0">
                <a:sym typeface="Wingdings" panose="05000000000000000000" pitchFamily="2" charset="2"/>
              </a:rPr>
              <a:t>)</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15</a:t>
            </a:fld>
            <a:endParaRPr lang="en-US"/>
          </a:p>
        </p:txBody>
      </p:sp>
    </p:spTree>
    <p:extLst>
      <p:ext uri="{BB962C8B-B14F-4D97-AF65-F5344CB8AC3E}">
        <p14:creationId xmlns:p14="http://schemas.microsoft.com/office/powerpoint/2010/main" val="42551245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Play Video </a:t>
            </a:r>
            <a:r>
              <a:rPr lang="de-DE" dirty="0" err="1"/>
              <a:t>here</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16</a:t>
            </a:fld>
            <a:endParaRPr lang="en-US"/>
          </a:p>
        </p:txBody>
      </p:sp>
    </p:spTree>
    <p:extLst>
      <p:ext uri="{BB962C8B-B14F-4D97-AF65-F5344CB8AC3E}">
        <p14:creationId xmlns:p14="http://schemas.microsoft.com/office/powerpoint/2010/main" val="986404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Score </a:t>
            </a:r>
            <a:r>
              <a:rPr lang="de-DE" dirty="0" err="1"/>
              <a:t>displayed</a:t>
            </a:r>
            <a:r>
              <a:rPr lang="de-DE" dirty="0"/>
              <a:t> </a:t>
            </a:r>
            <a:r>
              <a:rPr lang="de-DE" dirty="0" err="1"/>
              <a:t>to</a:t>
            </a:r>
            <a:r>
              <a:rPr lang="de-DE" dirty="0"/>
              <a:t> </a:t>
            </a:r>
            <a:r>
              <a:rPr lang="de-DE" dirty="0" err="1"/>
              <a:t>user</a:t>
            </a:r>
            <a:r>
              <a:rPr lang="de-DE" dirty="0"/>
              <a:t>, </a:t>
            </a:r>
            <a:r>
              <a:rPr lang="de-DE" dirty="0" err="1"/>
              <a:t>using</a:t>
            </a:r>
            <a:r>
              <a:rPr lang="de-DE" dirty="0"/>
              <a:t> </a:t>
            </a:r>
            <a:r>
              <a:rPr lang="de-DE" dirty="0" err="1"/>
              <a:t>simplified</a:t>
            </a:r>
            <a:r>
              <a:rPr lang="de-DE" dirty="0"/>
              <a:t> </a:t>
            </a:r>
            <a:r>
              <a:rPr lang="de-DE" dirty="0" err="1"/>
              <a:t>star</a:t>
            </a:r>
            <a:r>
              <a:rPr lang="de-DE" dirty="0"/>
              <a:t> </a:t>
            </a:r>
            <a:r>
              <a:rPr lang="de-DE" dirty="0" err="1"/>
              <a:t>representation</a:t>
            </a:r>
            <a:r>
              <a:rPr lang="de-DE" dirty="0"/>
              <a:t> </a:t>
            </a:r>
            <a:r>
              <a:rPr lang="de-DE" dirty="0" err="1"/>
              <a:t>for</a:t>
            </a:r>
            <a:r>
              <a:rPr lang="de-DE" dirty="0"/>
              <a:t> </a:t>
            </a:r>
            <a:r>
              <a:rPr lang="de-DE" dirty="0" err="1"/>
              <a:t>better</a:t>
            </a:r>
            <a:r>
              <a:rPr lang="de-DE" dirty="0"/>
              <a:t> </a:t>
            </a:r>
            <a:r>
              <a:rPr lang="de-DE" dirty="0" err="1"/>
              <a:t>understanding</a:t>
            </a:r>
            <a:r>
              <a:rPr lang="de-DE" dirty="0"/>
              <a:t>.</a:t>
            </a:r>
          </a:p>
          <a:p>
            <a:r>
              <a:rPr lang="de-DE" dirty="0"/>
              <a:t>Further </a:t>
            </a:r>
            <a:r>
              <a:rPr lang="de-DE" dirty="0" err="1"/>
              <a:t>feedback</a:t>
            </a:r>
            <a:r>
              <a:rPr lang="de-DE" dirty="0"/>
              <a:t>, </a:t>
            </a:r>
            <a:r>
              <a:rPr lang="de-DE" dirty="0" err="1"/>
              <a:t>using</a:t>
            </a:r>
            <a:r>
              <a:rPr lang="de-DE" dirty="0"/>
              <a:t> </a:t>
            </a:r>
            <a:r>
              <a:rPr lang="de-DE" dirty="0" err="1"/>
              <a:t>colors</a:t>
            </a:r>
            <a:r>
              <a:rPr lang="de-DE" dirty="0"/>
              <a:t> </a:t>
            </a:r>
            <a:r>
              <a:rPr lang="de-DE" dirty="0" err="1"/>
              <a:t>for</a:t>
            </a:r>
            <a:r>
              <a:rPr lang="de-DE" dirty="0"/>
              <a:t> additional </a:t>
            </a:r>
            <a:r>
              <a:rPr lang="de-DE" dirty="0" err="1"/>
              <a:t>value</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17</a:t>
            </a:fld>
            <a:endParaRPr lang="en-US"/>
          </a:p>
        </p:txBody>
      </p:sp>
    </p:spTree>
    <p:extLst>
      <p:ext uri="{BB962C8B-B14F-4D97-AF65-F5344CB8AC3E}">
        <p14:creationId xmlns:p14="http://schemas.microsoft.com/office/powerpoint/2010/main" val="2379722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Score </a:t>
            </a:r>
            <a:r>
              <a:rPr lang="de-DE" dirty="0" err="1"/>
              <a:t>based</a:t>
            </a:r>
            <a:r>
              <a:rPr lang="de-DE" dirty="0"/>
              <a:t> on </a:t>
            </a:r>
            <a:r>
              <a:rPr lang="de-DE" dirty="0" err="1"/>
              <a:t>the</a:t>
            </a:r>
            <a:r>
              <a:rPr lang="de-DE" dirty="0"/>
              <a:t> </a:t>
            </a:r>
            <a:r>
              <a:rPr lang="de-DE" dirty="0" err="1"/>
              <a:t>information</a:t>
            </a:r>
            <a:r>
              <a:rPr lang="de-DE" dirty="0"/>
              <a:t> </a:t>
            </a:r>
            <a:r>
              <a:rPr lang="de-DE" dirty="0" err="1"/>
              <a:t>gained</a:t>
            </a:r>
            <a:r>
              <a:rPr lang="de-DE" dirty="0"/>
              <a:t> </a:t>
            </a:r>
            <a:r>
              <a:rPr lang="de-DE" dirty="0" err="1"/>
              <a:t>from</a:t>
            </a:r>
            <a:r>
              <a:rPr lang="de-DE" dirty="0"/>
              <a:t> </a:t>
            </a:r>
            <a:r>
              <a:rPr lang="de-DE" dirty="0" err="1"/>
              <a:t>consultation</a:t>
            </a:r>
            <a:r>
              <a:rPr lang="de-DE" dirty="0"/>
              <a:t> on </a:t>
            </a:r>
            <a:r>
              <a:rPr lang="de-DE" dirty="0" err="1"/>
              <a:t>healthy</a:t>
            </a:r>
            <a:r>
              <a:rPr lang="de-DE" dirty="0"/>
              <a:t> </a:t>
            </a:r>
            <a:r>
              <a:rPr lang="de-DE" dirty="0" err="1"/>
              <a:t>diet</a:t>
            </a:r>
            <a:r>
              <a:rPr lang="de-DE" dirty="0"/>
              <a:t>.</a:t>
            </a:r>
          </a:p>
          <a:p>
            <a:r>
              <a:rPr lang="de-DE" dirty="0"/>
              <a:t>Star score </a:t>
            </a:r>
            <a:r>
              <a:rPr lang="de-DE" dirty="0" err="1"/>
              <a:t>is</a:t>
            </a:r>
            <a:r>
              <a:rPr lang="de-DE" dirty="0"/>
              <a:t> </a:t>
            </a:r>
            <a:r>
              <a:rPr lang="de-DE" dirty="0" err="1"/>
              <a:t>forced</a:t>
            </a:r>
            <a:r>
              <a:rPr lang="de-DE" dirty="0"/>
              <a:t> </a:t>
            </a:r>
            <a:r>
              <a:rPr lang="de-DE" dirty="0" err="1"/>
              <a:t>to</a:t>
            </a:r>
            <a:r>
              <a:rPr lang="de-DE" dirty="0"/>
              <a:t> 0-5 </a:t>
            </a:r>
            <a:r>
              <a:rPr lang="de-DE" dirty="0" err="1"/>
              <a:t>range</a:t>
            </a:r>
            <a:r>
              <a:rPr lang="de-DE" dirty="0"/>
              <a:t>, </a:t>
            </a:r>
            <a:r>
              <a:rPr lang="de-DE" dirty="0" err="1"/>
              <a:t>no</a:t>
            </a:r>
            <a:r>
              <a:rPr lang="de-DE" dirty="0"/>
              <a:t> negative score possible.</a:t>
            </a:r>
          </a:p>
          <a:p>
            <a:r>
              <a:rPr lang="de-DE" dirty="0" err="1"/>
              <a:t>Additionally</a:t>
            </a:r>
            <a:r>
              <a:rPr lang="de-DE" dirty="0"/>
              <a:t> </a:t>
            </a:r>
            <a:r>
              <a:rPr lang="de-DE" dirty="0" err="1"/>
              <a:t>awarding</a:t>
            </a:r>
            <a:r>
              <a:rPr lang="de-DE" dirty="0"/>
              <a:t> </a:t>
            </a:r>
            <a:r>
              <a:rPr lang="de-DE" dirty="0" err="1"/>
              <a:t>stars</a:t>
            </a:r>
            <a:r>
              <a:rPr lang="de-DE" dirty="0"/>
              <a:t> </a:t>
            </a:r>
            <a:r>
              <a:rPr lang="de-DE" dirty="0" err="1"/>
              <a:t>for</a:t>
            </a:r>
            <a:r>
              <a:rPr lang="de-DE" dirty="0"/>
              <a:t> </a:t>
            </a:r>
            <a:r>
              <a:rPr lang="de-DE" dirty="0" err="1"/>
              <a:t>meeting</a:t>
            </a:r>
            <a:r>
              <a:rPr lang="de-DE" dirty="0"/>
              <a:t> </a:t>
            </a:r>
            <a:r>
              <a:rPr lang="de-DE" dirty="0" err="1"/>
              <a:t>category</a:t>
            </a:r>
            <a:r>
              <a:rPr lang="de-DE" dirty="0"/>
              <a:t> </a:t>
            </a:r>
            <a:r>
              <a:rPr lang="de-DE" dirty="0" err="1"/>
              <a:t>criteria</a:t>
            </a:r>
            <a:r>
              <a:rPr lang="de-DE" dirty="0"/>
              <a:t>, </a:t>
            </a:r>
            <a:r>
              <a:rPr lang="de-DE" dirty="0" err="1"/>
              <a:t>awarding</a:t>
            </a:r>
            <a:r>
              <a:rPr lang="de-DE" dirty="0"/>
              <a:t> / </a:t>
            </a:r>
            <a:r>
              <a:rPr lang="de-DE" dirty="0" err="1"/>
              <a:t>possibly</a:t>
            </a:r>
            <a:r>
              <a:rPr lang="de-DE" dirty="0"/>
              <a:t> </a:t>
            </a:r>
            <a:r>
              <a:rPr lang="de-DE" dirty="0" err="1"/>
              <a:t>deducting</a:t>
            </a:r>
            <a:r>
              <a:rPr lang="de-DE" dirty="0"/>
              <a:t> </a:t>
            </a:r>
            <a:r>
              <a:rPr lang="de-DE" dirty="0" err="1"/>
              <a:t>star</a:t>
            </a:r>
            <a:r>
              <a:rPr lang="de-DE" dirty="0"/>
              <a:t> </a:t>
            </a:r>
            <a:r>
              <a:rPr lang="de-DE" dirty="0" err="1"/>
              <a:t>for</a:t>
            </a:r>
            <a:r>
              <a:rPr lang="de-DE" dirty="0"/>
              <a:t> </a:t>
            </a:r>
            <a:r>
              <a:rPr lang="de-DE" dirty="0" err="1"/>
              <a:t>bad</a:t>
            </a:r>
            <a:r>
              <a:rPr lang="de-DE" dirty="0"/>
              <a:t> </a:t>
            </a:r>
            <a:r>
              <a:rPr lang="de-DE" dirty="0" err="1"/>
              <a:t>average</a:t>
            </a:r>
            <a:r>
              <a:rPr lang="de-DE" dirty="0"/>
              <a:t> </a:t>
            </a:r>
            <a:r>
              <a:rPr lang="de-DE" dirty="0" err="1"/>
              <a:t>nutri</a:t>
            </a:r>
            <a:r>
              <a:rPr lang="de-DE" dirty="0"/>
              <a:t>-score</a:t>
            </a:r>
          </a:p>
          <a:p>
            <a:r>
              <a:rPr lang="de-DE" dirty="0"/>
              <a:t>(13)</a:t>
            </a:r>
          </a:p>
        </p:txBody>
      </p:sp>
      <p:sp>
        <p:nvSpPr>
          <p:cNvPr id="4" name="Foliennummernplatzhalter 3"/>
          <p:cNvSpPr>
            <a:spLocks noGrp="1"/>
          </p:cNvSpPr>
          <p:nvPr>
            <p:ph type="sldNum" sz="quarter" idx="5"/>
          </p:nvPr>
        </p:nvSpPr>
        <p:spPr/>
        <p:txBody>
          <a:bodyPr/>
          <a:lstStyle/>
          <a:p>
            <a:fld id="{FDBE5A3C-A265-4226-B6A5-F3F022E3745B}" type="slidenum">
              <a:rPr lang="en-US" smtClean="0"/>
              <a:t>18</a:t>
            </a:fld>
            <a:endParaRPr lang="en-US"/>
          </a:p>
        </p:txBody>
      </p:sp>
    </p:spTree>
    <p:extLst>
      <p:ext uri="{BB962C8B-B14F-4D97-AF65-F5344CB8AC3E}">
        <p14:creationId xmlns:p14="http://schemas.microsoft.com/office/powerpoint/2010/main" val="3055330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From</a:t>
            </a:r>
            <a:r>
              <a:rPr lang="de-DE" dirty="0"/>
              <a:t> </a:t>
            </a:r>
            <a:r>
              <a:rPr lang="de-DE" dirty="0" err="1"/>
              <a:t>the</a:t>
            </a:r>
            <a:r>
              <a:rPr lang="de-DE" dirty="0"/>
              <a:t> </a:t>
            </a:r>
            <a:r>
              <a:rPr lang="de-DE" dirty="0" err="1"/>
              <a:t>start</a:t>
            </a:r>
            <a:r>
              <a:rPr lang="de-DE" dirty="0"/>
              <a:t> </a:t>
            </a:r>
            <a:r>
              <a:rPr lang="de-DE" dirty="0" err="1"/>
              <a:t>of</a:t>
            </a:r>
            <a:r>
              <a:rPr lang="de-DE" dirty="0"/>
              <a:t> </a:t>
            </a:r>
            <a:r>
              <a:rPr lang="de-DE" dirty="0" err="1"/>
              <a:t>development</a:t>
            </a:r>
            <a:r>
              <a:rPr lang="de-DE" dirty="0"/>
              <a:t> &amp; </a:t>
            </a:r>
            <a:r>
              <a:rPr lang="de-DE" dirty="0" err="1"/>
              <a:t>based</a:t>
            </a:r>
            <a:r>
              <a:rPr lang="de-DE" dirty="0"/>
              <a:t> on </a:t>
            </a:r>
            <a:r>
              <a:rPr lang="de-DE" dirty="0" err="1"/>
              <a:t>hoped-for</a:t>
            </a:r>
            <a:r>
              <a:rPr lang="de-DE" dirty="0"/>
              <a:t> </a:t>
            </a:r>
            <a:r>
              <a:rPr lang="de-DE" dirty="0" err="1"/>
              <a:t>goals</a:t>
            </a:r>
            <a:r>
              <a:rPr lang="de-DE" dirty="0"/>
              <a:t> </a:t>
            </a:r>
            <a:r>
              <a:rPr lang="de-DE" dirty="0" err="1"/>
              <a:t>of</a:t>
            </a:r>
            <a:r>
              <a:rPr lang="de-DE" dirty="0"/>
              <a:t> </a:t>
            </a:r>
            <a:r>
              <a:rPr lang="de-DE" dirty="0" err="1"/>
              <a:t>Applications</a:t>
            </a:r>
            <a:r>
              <a:rPr lang="de-DE" dirty="0"/>
              <a:t> </a:t>
            </a:r>
            <a:r>
              <a:rPr lang="de-DE" dirty="0" err="1"/>
              <a:t>we</a:t>
            </a:r>
            <a:r>
              <a:rPr lang="de-DE" dirty="0"/>
              <a:t> </a:t>
            </a:r>
            <a:r>
              <a:rPr lang="de-DE" dirty="0" err="1"/>
              <a:t>defined</a:t>
            </a:r>
            <a:r>
              <a:rPr lang="de-DE" dirty="0"/>
              <a:t> </a:t>
            </a:r>
            <a:r>
              <a:rPr lang="de-DE" dirty="0" err="1"/>
              <a:t>following</a:t>
            </a:r>
            <a:r>
              <a:rPr lang="de-DE" dirty="0"/>
              <a:t> Research Question</a:t>
            </a:r>
          </a:p>
        </p:txBody>
      </p:sp>
      <p:sp>
        <p:nvSpPr>
          <p:cNvPr id="4" name="Foliennummernplatzhalter 3"/>
          <p:cNvSpPr>
            <a:spLocks noGrp="1"/>
          </p:cNvSpPr>
          <p:nvPr>
            <p:ph type="sldNum" sz="quarter" idx="5"/>
          </p:nvPr>
        </p:nvSpPr>
        <p:spPr/>
        <p:txBody>
          <a:bodyPr/>
          <a:lstStyle/>
          <a:p>
            <a:fld id="{FDBE5A3C-A265-4226-B6A5-F3F022E3745B}" type="slidenum">
              <a:rPr lang="en-US" smtClean="0"/>
              <a:t>19</a:t>
            </a:fld>
            <a:endParaRPr lang="en-US"/>
          </a:p>
        </p:txBody>
      </p:sp>
    </p:spTree>
    <p:extLst>
      <p:ext uri="{BB962C8B-B14F-4D97-AF65-F5344CB8AC3E}">
        <p14:creationId xmlns:p14="http://schemas.microsoft.com/office/powerpoint/2010/main" val="4126171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An important reason for the development of this obesity is the huge selection of foods in our supermarkets and the large proportion of foods to which sugar and fats are added. The temptation to eat unhealthy, artificially sweetened foods is generally too high. In addition, our understanding of food and its composition as well as a fundamentally healthy diet has decreased over the years, possibly because the relevant content is not taught properly.</a:t>
            </a:r>
          </a:p>
          <a:p>
            <a:endParaRPr lang="en-US" dirty="0"/>
          </a:p>
          <a:p>
            <a:r>
              <a:rPr lang="en-US" dirty="0" err="1"/>
              <a:t>NutriLearnVR</a:t>
            </a:r>
            <a:r>
              <a:rPr lang="en-US" dirty="0"/>
              <a:t> mainly targets younger generation to counteract this trend and provide further long-term benefits to health, potentially on global level.</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2</a:t>
            </a:fld>
            <a:endParaRPr lang="en-US"/>
          </a:p>
        </p:txBody>
      </p:sp>
    </p:spTree>
    <p:extLst>
      <p:ext uri="{BB962C8B-B14F-4D97-AF65-F5344CB8AC3E}">
        <p14:creationId xmlns:p14="http://schemas.microsoft.com/office/powerpoint/2010/main" val="1271783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Ahn et al: AR </a:t>
            </a:r>
            <a:r>
              <a:rPr lang="de-DE" dirty="0" err="1"/>
              <a:t>shopping</a:t>
            </a:r>
            <a:r>
              <a:rPr lang="de-DE" dirty="0"/>
              <a:t> </a:t>
            </a:r>
            <a:r>
              <a:rPr lang="de-DE" dirty="0" err="1"/>
              <a:t>assistant</a:t>
            </a:r>
            <a:r>
              <a:rPr lang="de-DE" dirty="0"/>
              <a:t> </a:t>
            </a:r>
            <a:r>
              <a:rPr lang="de-DE" dirty="0" err="1"/>
              <a:t>for</a:t>
            </a:r>
            <a:r>
              <a:rPr lang="de-DE" dirty="0"/>
              <a:t> </a:t>
            </a:r>
            <a:r>
              <a:rPr lang="de-DE" dirty="0" err="1"/>
              <a:t>healthier</a:t>
            </a:r>
            <a:r>
              <a:rPr lang="de-DE" dirty="0"/>
              <a:t> </a:t>
            </a:r>
            <a:r>
              <a:rPr lang="de-DE" dirty="0" err="1"/>
              <a:t>shopping</a:t>
            </a:r>
            <a:r>
              <a:rPr lang="de-DE" dirty="0"/>
              <a:t>, </a:t>
            </a:r>
            <a:r>
              <a:rPr lang="de-DE" dirty="0" err="1"/>
              <a:t>helps</a:t>
            </a:r>
            <a:r>
              <a:rPr lang="de-DE" dirty="0"/>
              <a:t> </a:t>
            </a:r>
            <a:r>
              <a:rPr lang="de-DE" dirty="0" err="1"/>
              <a:t>finding</a:t>
            </a:r>
            <a:r>
              <a:rPr lang="de-DE" dirty="0"/>
              <a:t> </a:t>
            </a:r>
            <a:r>
              <a:rPr lang="de-DE" dirty="0" err="1"/>
              <a:t>products</a:t>
            </a:r>
            <a:endParaRPr lang="de-DE" dirty="0"/>
          </a:p>
          <a:p>
            <a:r>
              <a:rPr lang="de-DE" dirty="0"/>
              <a:t>- Brown et al: Nutritional Support </a:t>
            </a:r>
            <a:r>
              <a:rPr lang="de-DE" dirty="0" err="1"/>
              <a:t>for</a:t>
            </a:r>
            <a:r>
              <a:rPr lang="de-DE" dirty="0"/>
              <a:t> HIV </a:t>
            </a:r>
            <a:r>
              <a:rPr lang="de-DE" dirty="0" err="1"/>
              <a:t>women</a:t>
            </a:r>
            <a:r>
              <a:rPr lang="de-DE" dirty="0"/>
              <a:t> in VR</a:t>
            </a:r>
          </a:p>
          <a:p>
            <a:r>
              <a:rPr lang="de-DE" dirty="0"/>
              <a:t>- Calle-Bustos et al: Food Volume </a:t>
            </a:r>
            <a:r>
              <a:rPr lang="de-DE" dirty="0" err="1"/>
              <a:t>Estimation</a:t>
            </a:r>
            <a:r>
              <a:rPr lang="de-DE" dirty="0"/>
              <a:t> </a:t>
            </a:r>
            <a:r>
              <a:rPr lang="de-DE" dirty="0" err="1"/>
              <a:t>for</a:t>
            </a:r>
            <a:r>
              <a:rPr lang="de-DE" dirty="0"/>
              <a:t> </a:t>
            </a:r>
            <a:r>
              <a:rPr lang="de-DE" dirty="0" err="1"/>
              <a:t>diabetes</a:t>
            </a:r>
            <a:endParaRPr lang="de-DE" dirty="0"/>
          </a:p>
          <a:p>
            <a:r>
              <a:rPr lang="de-DE" dirty="0"/>
              <a:t>- </a:t>
            </a:r>
            <a:r>
              <a:rPr lang="de-DE" dirty="0" err="1"/>
              <a:t>ChanLin</a:t>
            </a:r>
            <a:r>
              <a:rPr lang="de-DE" dirty="0"/>
              <a:t> et al: AR mobile App </a:t>
            </a:r>
            <a:r>
              <a:rPr lang="de-DE" dirty="0" err="1"/>
              <a:t>for</a:t>
            </a:r>
            <a:r>
              <a:rPr lang="de-DE" dirty="0"/>
              <a:t> </a:t>
            </a:r>
            <a:r>
              <a:rPr lang="de-DE" dirty="0" err="1"/>
              <a:t>nutrition</a:t>
            </a:r>
            <a:r>
              <a:rPr lang="de-DE" dirty="0"/>
              <a:t> </a:t>
            </a:r>
            <a:r>
              <a:rPr lang="de-DE" dirty="0" err="1"/>
              <a:t>education</a:t>
            </a:r>
            <a:endParaRPr lang="de-DE" dirty="0"/>
          </a:p>
          <a:p>
            <a:r>
              <a:rPr lang="de-DE" dirty="0"/>
              <a:t>- </a:t>
            </a:r>
            <a:r>
              <a:rPr lang="de-DE" dirty="0" err="1"/>
              <a:t>Domhardt</a:t>
            </a:r>
            <a:r>
              <a:rPr lang="de-DE" dirty="0"/>
              <a:t> et al: Food Volume </a:t>
            </a:r>
            <a:r>
              <a:rPr lang="de-DE" dirty="0" err="1"/>
              <a:t>Estimation</a:t>
            </a:r>
            <a:r>
              <a:rPr lang="de-DE" dirty="0"/>
              <a:t> </a:t>
            </a:r>
            <a:r>
              <a:rPr lang="de-DE" dirty="0" err="1"/>
              <a:t>for</a:t>
            </a:r>
            <a:r>
              <a:rPr lang="de-DE" dirty="0"/>
              <a:t> </a:t>
            </a:r>
            <a:r>
              <a:rPr lang="de-DE" dirty="0" err="1"/>
              <a:t>diabetes</a:t>
            </a:r>
            <a:endParaRPr lang="de-DE" dirty="0"/>
          </a:p>
          <a:p>
            <a:r>
              <a:rPr lang="de-DE" dirty="0"/>
              <a:t>- </a:t>
            </a:r>
            <a:r>
              <a:rPr lang="de-DE" dirty="0" err="1"/>
              <a:t>Escarcega</a:t>
            </a:r>
            <a:r>
              <a:rPr lang="de-DE" dirty="0"/>
              <a:t>-Centeno et al: Volume </a:t>
            </a:r>
            <a:r>
              <a:rPr lang="de-DE" dirty="0" err="1"/>
              <a:t>Estimation</a:t>
            </a:r>
            <a:r>
              <a:rPr lang="de-DE" dirty="0"/>
              <a:t> </a:t>
            </a:r>
            <a:r>
              <a:rPr lang="de-DE" dirty="0" err="1"/>
              <a:t>for</a:t>
            </a:r>
            <a:r>
              <a:rPr lang="de-DE" dirty="0"/>
              <a:t> </a:t>
            </a:r>
            <a:r>
              <a:rPr lang="de-DE" dirty="0" err="1"/>
              <a:t>sweetened</a:t>
            </a:r>
            <a:r>
              <a:rPr lang="de-DE" dirty="0"/>
              <a:t> </a:t>
            </a:r>
            <a:r>
              <a:rPr lang="de-DE" dirty="0" err="1"/>
              <a:t>beverages</a:t>
            </a:r>
            <a:r>
              <a:rPr lang="de-DE" dirty="0"/>
              <a:t> in Mexico</a:t>
            </a:r>
          </a:p>
          <a:p>
            <a:r>
              <a:rPr lang="de-DE" dirty="0"/>
              <a:t>- </a:t>
            </a:r>
            <a:r>
              <a:rPr lang="de-DE" dirty="0" err="1"/>
              <a:t>Ezezika</a:t>
            </a:r>
            <a:r>
              <a:rPr lang="de-DE" dirty="0"/>
              <a:t> et al: Gamification </a:t>
            </a:r>
            <a:r>
              <a:rPr lang="de-DE" dirty="0" err="1"/>
              <a:t>of</a:t>
            </a:r>
            <a:r>
              <a:rPr lang="de-DE" dirty="0"/>
              <a:t> Nutrition Education in Nigeria</a:t>
            </a:r>
          </a:p>
          <a:p>
            <a:r>
              <a:rPr lang="de-DE" dirty="0"/>
              <a:t>- </a:t>
            </a:r>
            <a:r>
              <a:rPr lang="de-DE" dirty="0" err="1"/>
              <a:t>Isgin</a:t>
            </a:r>
            <a:r>
              <a:rPr lang="de-DE" dirty="0"/>
              <a:t>-Atici et al: </a:t>
            </a:r>
            <a:r>
              <a:rPr lang="de-DE" dirty="0" err="1"/>
              <a:t>Digitalized</a:t>
            </a:r>
            <a:r>
              <a:rPr lang="de-DE" dirty="0"/>
              <a:t> Nutrition Education in VR in </a:t>
            </a:r>
            <a:r>
              <a:rPr lang="de-DE" dirty="0" err="1"/>
              <a:t>general</a:t>
            </a:r>
            <a:endParaRPr lang="de-DE" dirty="0"/>
          </a:p>
          <a:p>
            <a:r>
              <a:rPr lang="de-DE" dirty="0"/>
              <a:t>- </a:t>
            </a:r>
            <a:r>
              <a:rPr lang="de-DE" dirty="0" err="1"/>
              <a:t>Karkar</a:t>
            </a:r>
            <a:r>
              <a:rPr lang="de-DE" dirty="0"/>
              <a:t> et al: Children </a:t>
            </a:r>
            <a:r>
              <a:rPr lang="de-DE" dirty="0" err="1"/>
              <a:t>breakfast</a:t>
            </a:r>
            <a:r>
              <a:rPr lang="de-DE" dirty="0"/>
              <a:t> in VR, but </a:t>
            </a:r>
            <a:r>
              <a:rPr lang="de-DE" dirty="0" err="1"/>
              <a:t>no</a:t>
            </a:r>
            <a:r>
              <a:rPr lang="de-DE" dirty="0"/>
              <a:t> </a:t>
            </a:r>
            <a:r>
              <a:rPr lang="de-DE" dirty="0" err="1"/>
              <a:t>macronutrients</a:t>
            </a:r>
            <a:r>
              <a:rPr lang="de-DE" dirty="0"/>
              <a:t> and </a:t>
            </a:r>
            <a:r>
              <a:rPr lang="de-DE" dirty="0" err="1"/>
              <a:t>gamification</a:t>
            </a:r>
            <a:r>
              <a:rPr lang="de-DE" dirty="0"/>
              <a:t> and </a:t>
            </a:r>
            <a:r>
              <a:rPr lang="de-DE" dirty="0" err="1"/>
              <a:t>strict</a:t>
            </a:r>
            <a:r>
              <a:rPr lang="de-DE" dirty="0"/>
              <a:t> </a:t>
            </a:r>
            <a:r>
              <a:rPr lang="de-DE" dirty="0" err="1"/>
              <a:t>focus</a:t>
            </a:r>
            <a:r>
              <a:rPr lang="de-DE" dirty="0"/>
              <a:t> on </a:t>
            </a:r>
            <a:r>
              <a:rPr lang="de-DE" dirty="0" err="1"/>
              <a:t>breafast</a:t>
            </a:r>
            <a:r>
              <a:rPr lang="de-DE" dirty="0"/>
              <a:t> </a:t>
            </a:r>
            <a:r>
              <a:rPr lang="de-DE" dirty="0" err="1"/>
              <a:t>scenario</a:t>
            </a:r>
            <a:endParaRPr lang="de-DE" dirty="0"/>
          </a:p>
          <a:p>
            <a:r>
              <a:rPr lang="de-DE" dirty="0"/>
              <a:t>- M.-Carmen et al: AR support </a:t>
            </a:r>
            <a:r>
              <a:rPr lang="de-DE" dirty="0" err="1"/>
              <a:t>to</a:t>
            </a:r>
            <a:r>
              <a:rPr lang="de-DE" dirty="0"/>
              <a:t> </a:t>
            </a:r>
            <a:r>
              <a:rPr lang="de-DE" dirty="0" err="1"/>
              <a:t>learn</a:t>
            </a:r>
            <a:r>
              <a:rPr lang="de-DE" dirty="0"/>
              <a:t> </a:t>
            </a:r>
            <a:r>
              <a:rPr lang="de-DE" dirty="0" err="1"/>
              <a:t>about</a:t>
            </a:r>
            <a:r>
              <a:rPr lang="de-DE" dirty="0"/>
              <a:t> </a:t>
            </a:r>
            <a:r>
              <a:rPr lang="de-DE" dirty="0" err="1"/>
              <a:t>nutrients</a:t>
            </a:r>
            <a:r>
              <a:rPr lang="de-DE" dirty="0"/>
              <a:t> on </a:t>
            </a:r>
            <a:r>
              <a:rPr lang="de-DE" dirty="0" err="1"/>
              <a:t>packaged</a:t>
            </a:r>
            <a:r>
              <a:rPr lang="de-DE" dirty="0"/>
              <a:t> </a:t>
            </a:r>
            <a:r>
              <a:rPr lang="de-DE" dirty="0" err="1"/>
              <a:t>foods</a:t>
            </a:r>
            <a:endParaRPr lang="de-DE" dirty="0"/>
          </a:p>
          <a:p>
            <a:r>
              <a:rPr lang="de-DE" dirty="0"/>
              <a:t>- Ruppert et al: Study </a:t>
            </a:r>
            <a:r>
              <a:rPr lang="de-DE" dirty="0" err="1"/>
              <a:t>about</a:t>
            </a:r>
            <a:r>
              <a:rPr lang="de-DE" dirty="0"/>
              <a:t> Marketing </a:t>
            </a:r>
            <a:r>
              <a:rPr lang="de-DE" dirty="0" err="1"/>
              <a:t>of</a:t>
            </a:r>
            <a:r>
              <a:rPr lang="de-DE" dirty="0"/>
              <a:t> </a:t>
            </a:r>
            <a:r>
              <a:rPr lang="de-DE" dirty="0" err="1"/>
              <a:t>food</a:t>
            </a:r>
            <a:r>
              <a:rPr lang="de-DE" dirty="0"/>
              <a:t> </a:t>
            </a:r>
            <a:r>
              <a:rPr lang="de-DE" dirty="0" err="1"/>
              <a:t>products</a:t>
            </a:r>
            <a:r>
              <a:rPr lang="de-DE" dirty="0"/>
              <a:t> in VR</a:t>
            </a:r>
          </a:p>
          <a:p>
            <a:r>
              <a:rPr lang="de-DE" dirty="0"/>
              <a:t>- Zhang et al: Food Volume </a:t>
            </a:r>
            <a:r>
              <a:rPr lang="de-DE" dirty="0" err="1"/>
              <a:t>Estimation</a:t>
            </a:r>
            <a:endParaRPr lang="de-DE" dirty="0"/>
          </a:p>
          <a:p>
            <a:r>
              <a:rPr lang="de-DE" dirty="0"/>
              <a:t>- </a:t>
            </a:r>
            <a:r>
              <a:rPr lang="de-DE" dirty="0" err="1"/>
              <a:t>Zulkafar</a:t>
            </a:r>
            <a:r>
              <a:rPr lang="de-DE" dirty="0"/>
              <a:t> et al: Displays Nutritional Information in VR</a:t>
            </a:r>
          </a:p>
        </p:txBody>
      </p:sp>
      <p:sp>
        <p:nvSpPr>
          <p:cNvPr id="4" name="Foliennummernplatzhalter 3"/>
          <p:cNvSpPr>
            <a:spLocks noGrp="1"/>
          </p:cNvSpPr>
          <p:nvPr>
            <p:ph type="sldNum" sz="quarter" idx="5"/>
          </p:nvPr>
        </p:nvSpPr>
        <p:spPr/>
        <p:txBody>
          <a:bodyPr/>
          <a:lstStyle/>
          <a:p>
            <a:fld id="{FDBE5A3C-A265-4226-B6A5-F3F022E3745B}" type="slidenum">
              <a:rPr lang="en-US" smtClean="0"/>
              <a:t>20</a:t>
            </a:fld>
            <a:endParaRPr lang="en-US"/>
          </a:p>
        </p:txBody>
      </p:sp>
    </p:spTree>
    <p:extLst>
      <p:ext uri="{BB962C8B-B14F-4D97-AF65-F5344CB8AC3E}">
        <p14:creationId xmlns:p14="http://schemas.microsoft.com/office/powerpoint/2010/main" val="7364796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Additionally</a:t>
            </a:r>
            <a:r>
              <a:rPr lang="de-DE" dirty="0"/>
              <a:t>, </a:t>
            </a:r>
            <a:r>
              <a:rPr lang="de-DE" dirty="0" err="1"/>
              <a:t>we</a:t>
            </a:r>
            <a:r>
              <a:rPr lang="de-DE" dirty="0"/>
              <a:t> </a:t>
            </a:r>
            <a:r>
              <a:rPr lang="de-DE" dirty="0" err="1"/>
              <a:t>defined</a:t>
            </a:r>
            <a:r>
              <a:rPr lang="de-DE" dirty="0"/>
              <a:t> </a:t>
            </a:r>
            <a:r>
              <a:rPr lang="de-DE" dirty="0" err="1"/>
              <a:t>these</a:t>
            </a:r>
            <a:r>
              <a:rPr lang="de-DE" dirty="0"/>
              <a:t> </a:t>
            </a:r>
            <a:r>
              <a:rPr lang="de-DE" dirty="0" err="1"/>
              <a:t>hypotheses</a:t>
            </a:r>
            <a:r>
              <a:rPr lang="de-DE" dirty="0"/>
              <a:t> </a:t>
            </a:r>
            <a:r>
              <a:rPr lang="de-DE" dirty="0" err="1"/>
              <a:t>to</a:t>
            </a:r>
            <a:r>
              <a:rPr lang="de-DE" dirty="0"/>
              <a:t> </a:t>
            </a:r>
            <a:r>
              <a:rPr lang="de-DE" dirty="0" err="1"/>
              <a:t>examine</a:t>
            </a:r>
            <a:r>
              <a:rPr lang="de-DE" dirty="0"/>
              <a:t> in </a:t>
            </a:r>
            <a:r>
              <a:rPr lang="de-DE" dirty="0" err="1"/>
              <a:t>the</a:t>
            </a:r>
            <a:r>
              <a:rPr lang="de-DE" dirty="0"/>
              <a:t> </a:t>
            </a:r>
            <a:r>
              <a:rPr lang="de-DE" dirty="0" err="1"/>
              <a:t>results</a:t>
            </a:r>
            <a:r>
              <a:rPr lang="de-DE" dirty="0"/>
              <a:t>.</a:t>
            </a:r>
          </a:p>
          <a:p>
            <a:r>
              <a:rPr lang="de-DE" dirty="0"/>
              <a:t>(15)</a:t>
            </a:r>
          </a:p>
        </p:txBody>
      </p:sp>
      <p:sp>
        <p:nvSpPr>
          <p:cNvPr id="4" name="Foliennummernplatzhalter 3"/>
          <p:cNvSpPr>
            <a:spLocks noGrp="1"/>
          </p:cNvSpPr>
          <p:nvPr>
            <p:ph type="sldNum" sz="quarter" idx="5"/>
          </p:nvPr>
        </p:nvSpPr>
        <p:spPr/>
        <p:txBody>
          <a:bodyPr/>
          <a:lstStyle/>
          <a:p>
            <a:fld id="{FDBE5A3C-A265-4226-B6A5-F3F022E3745B}" type="slidenum">
              <a:rPr lang="en-US" smtClean="0"/>
              <a:t>21</a:t>
            </a:fld>
            <a:endParaRPr lang="en-US"/>
          </a:p>
        </p:txBody>
      </p:sp>
    </p:spTree>
    <p:extLst>
      <p:ext uri="{BB962C8B-B14F-4D97-AF65-F5344CB8AC3E}">
        <p14:creationId xmlns:p14="http://schemas.microsoft.com/office/powerpoint/2010/main" val="799941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Big </a:t>
            </a:r>
            <a:r>
              <a:rPr lang="de-DE" dirty="0" err="1"/>
              <a:t>part</a:t>
            </a:r>
            <a:r>
              <a:rPr lang="de-DE" dirty="0"/>
              <a:t> and time </a:t>
            </a:r>
            <a:r>
              <a:rPr lang="de-DE" dirty="0" err="1"/>
              <a:t>effort</a:t>
            </a:r>
            <a:r>
              <a:rPr lang="de-DE" dirty="0"/>
              <a:t> was </a:t>
            </a:r>
            <a:r>
              <a:rPr lang="de-DE" dirty="0" err="1"/>
              <a:t>model</a:t>
            </a:r>
            <a:r>
              <a:rPr lang="de-DE" dirty="0"/>
              <a:t> </a:t>
            </a:r>
            <a:r>
              <a:rPr lang="de-DE" dirty="0" err="1"/>
              <a:t>acquisition</a:t>
            </a:r>
            <a:r>
              <a:rPr lang="de-DE" dirty="0"/>
              <a:t>. </a:t>
            </a:r>
            <a:r>
              <a:rPr lang="de-DE" dirty="0" err="1"/>
              <a:t>Initially</a:t>
            </a:r>
            <a:r>
              <a:rPr lang="de-DE" dirty="0"/>
              <a:t> </a:t>
            </a:r>
            <a:r>
              <a:rPr lang="de-DE" dirty="0" err="1"/>
              <a:t>planned</a:t>
            </a:r>
            <a:r>
              <a:rPr lang="de-DE" dirty="0"/>
              <a:t> source: Unity Asset Store </a:t>
            </a:r>
            <a:r>
              <a:rPr lang="de-DE" dirty="0" err="1"/>
              <a:t>or</a:t>
            </a:r>
            <a:r>
              <a:rPr lang="de-DE" dirty="0"/>
              <a:t> </a:t>
            </a:r>
            <a:r>
              <a:rPr lang="de-DE" dirty="0" err="1"/>
              <a:t>other</a:t>
            </a:r>
            <a:r>
              <a:rPr lang="de-DE" dirty="0"/>
              <a:t> online </a:t>
            </a:r>
            <a:r>
              <a:rPr lang="de-DE" dirty="0" err="1"/>
              <a:t>free</a:t>
            </a:r>
            <a:r>
              <a:rPr lang="de-DE" dirty="0"/>
              <a:t> </a:t>
            </a:r>
            <a:r>
              <a:rPr lang="de-DE" dirty="0" err="1"/>
              <a:t>databases</a:t>
            </a:r>
            <a:r>
              <a:rPr lang="de-DE" dirty="0"/>
              <a:t> </a:t>
            </a:r>
            <a:r>
              <a:rPr lang="de-DE" dirty="0" err="1"/>
              <a:t>with</a:t>
            </a:r>
            <a:r>
              <a:rPr lang="de-DE" dirty="0"/>
              <a:t> </a:t>
            </a:r>
            <a:r>
              <a:rPr lang="de-DE" dirty="0" err="1"/>
              <a:t>realistic</a:t>
            </a:r>
            <a:r>
              <a:rPr lang="de-DE" dirty="0"/>
              <a:t> 3D </a:t>
            </a:r>
            <a:r>
              <a:rPr lang="de-DE" dirty="0" err="1"/>
              <a:t>representation</a:t>
            </a:r>
            <a:r>
              <a:rPr lang="de-DE" dirty="0"/>
              <a:t>.</a:t>
            </a:r>
          </a:p>
          <a:p>
            <a:endParaRPr lang="de-DE" dirty="0"/>
          </a:p>
          <a:p>
            <a:r>
              <a:rPr lang="de-DE" dirty="0"/>
              <a:t>Focus on </a:t>
            </a:r>
            <a:r>
              <a:rPr lang="de-DE" dirty="0" err="1"/>
              <a:t>realistic</a:t>
            </a:r>
            <a:r>
              <a:rPr lang="de-DE" dirty="0"/>
              <a:t> </a:t>
            </a:r>
            <a:r>
              <a:rPr lang="de-DE" dirty="0" err="1"/>
              <a:t>representation</a:t>
            </a:r>
            <a:r>
              <a:rPr lang="de-DE" dirty="0"/>
              <a:t> </a:t>
            </a:r>
            <a:r>
              <a:rPr lang="de-DE" dirty="0" err="1"/>
              <a:t>for</a:t>
            </a:r>
            <a:r>
              <a:rPr lang="de-DE" dirty="0"/>
              <a:t> </a:t>
            </a:r>
            <a:r>
              <a:rPr lang="de-DE" dirty="0" err="1"/>
              <a:t>better</a:t>
            </a:r>
            <a:r>
              <a:rPr lang="de-DE" dirty="0"/>
              <a:t> </a:t>
            </a:r>
            <a:r>
              <a:rPr lang="de-DE" dirty="0" err="1"/>
              <a:t>connection</a:t>
            </a:r>
            <a:r>
              <a:rPr lang="de-DE" dirty="0"/>
              <a:t> </a:t>
            </a:r>
            <a:r>
              <a:rPr lang="de-DE" dirty="0" err="1"/>
              <a:t>with</a:t>
            </a:r>
            <a:r>
              <a:rPr lang="de-DE" dirty="0"/>
              <a:t> reallife </a:t>
            </a:r>
            <a:r>
              <a:rPr lang="de-DE" dirty="0" err="1"/>
              <a:t>food</a:t>
            </a:r>
            <a:r>
              <a:rPr lang="de-DE" dirty="0"/>
              <a:t> </a:t>
            </a:r>
            <a:r>
              <a:rPr lang="de-DE" dirty="0" err="1"/>
              <a:t>products</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22</a:t>
            </a:fld>
            <a:endParaRPr lang="en-US"/>
          </a:p>
        </p:txBody>
      </p:sp>
    </p:spTree>
    <p:extLst>
      <p:ext uri="{BB962C8B-B14F-4D97-AF65-F5344CB8AC3E}">
        <p14:creationId xmlns:p14="http://schemas.microsoft.com/office/powerpoint/2010/main" val="18689395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3D Scans, </a:t>
            </a:r>
            <a:r>
              <a:rPr lang="de-DE" dirty="0" err="1"/>
              <a:t>especially</a:t>
            </a:r>
            <a:r>
              <a:rPr lang="de-DE" dirty="0"/>
              <a:t> </a:t>
            </a:r>
            <a:r>
              <a:rPr lang="de-DE" dirty="0" err="1"/>
              <a:t>free</a:t>
            </a:r>
            <a:r>
              <a:rPr lang="de-DE" dirty="0"/>
              <a:t> </a:t>
            </a:r>
            <a:r>
              <a:rPr lang="de-DE" dirty="0" err="1"/>
              <a:t>are</a:t>
            </a:r>
            <a:r>
              <a:rPr lang="de-DE" dirty="0"/>
              <a:t> </a:t>
            </a:r>
            <a:r>
              <a:rPr lang="de-DE" dirty="0" err="1"/>
              <a:t>extremely</a:t>
            </a:r>
            <a:r>
              <a:rPr lang="de-DE" dirty="0"/>
              <a:t> rare. </a:t>
            </a:r>
            <a:r>
              <a:rPr lang="de-DE" dirty="0" err="1"/>
              <a:t>Of</a:t>
            </a:r>
            <a:r>
              <a:rPr lang="de-DE" dirty="0"/>
              <a:t> </a:t>
            </a:r>
            <a:r>
              <a:rPr lang="de-DE" dirty="0" err="1"/>
              <a:t>the</a:t>
            </a:r>
            <a:r>
              <a:rPr lang="de-DE" dirty="0"/>
              <a:t> </a:t>
            </a:r>
            <a:r>
              <a:rPr lang="de-DE" dirty="0" err="1"/>
              <a:t>displayed</a:t>
            </a:r>
            <a:r>
              <a:rPr lang="de-DE" dirty="0"/>
              <a:t> </a:t>
            </a:r>
            <a:r>
              <a:rPr lang="de-DE" dirty="0" err="1"/>
              <a:t>products</a:t>
            </a:r>
            <a:r>
              <a:rPr lang="de-DE" dirty="0"/>
              <a:t>, </a:t>
            </a:r>
            <a:r>
              <a:rPr lang="de-DE" dirty="0" err="1"/>
              <a:t>only</a:t>
            </a:r>
            <a:r>
              <a:rPr lang="de-DE" dirty="0"/>
              <a:t> 3 </a:t>
            </a:r>
            <a:r>
              <a:rPr lang="de-DE" dirty="0" err="1"/>
              <a:t>are</a:t>
            </a:r>
            <a:r>
              <a:rPr lang="de-DE" dirty="0"/>
              <a:t> </a:t>
            </a:r>
            <a:r>
              <a:rPr lang="de-DE" dirty="0" err="1"/>
              <a:t>used</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23</a:t>
            </a:fld>
            <a:endParaRPr lang="en-US"/>
          </a:p>
        </p:txBody>
      </p:sp>
    </p:spTree>
    <p:extLst>
      <p:ext uri="{BB962C8B-B14F-4D97-AF65-F5344CB8AC3E}">
        <p14:creationId xmlns:p14="http://schemas.microsoft.com/office/powerpoint/2010/main" val="26818682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Rest </a:t>
            </a:r>
            <a:r>
              <a:rPr lang="de-DE" dirty="0" err="1"/>
              <a:t>of</a:t>
            </a:r>
            <a:r>
              <a:rPr lang="de-DE" dirty="0"/>
              <a:t> </a:t>
            </a:r>
            <a:r>
              <a:rPr lang="de-DE" dirty="0" err="1"/>
              <a:t>models</a:t>
            </a:r>
            <a:r>
              <a:rPr lang="de-DE" dirty="0"/>
              <a:t> </a:t>
            </a:r>
            <a:r>
              <a:rPr lang="de-DE" dirty="0" err="1"/>
              <a:t>were</a:t>
            </a:r>
            <a:r>
              <a:rPr lang="de-DE" dirty="0"/>
              <a:t> </a:t>
            </a:r>
            <a:r>
              <a:rPr lang="de-DE" dirty="0" err="1"/>
              <a:t>created</a:t>
            </a:r>
            <a:r>
              <a:rPr lang="de-DE" dirty="0"/>
              <a:t> </a:t>
            </a:r>
            <a:r>
              <a:rPr lang="de-DE" dirty="0" err="1"/>
              <a:t>by</a:t>
            </a:r>
            <a:r>
              <a:rPr lang="de-DE" dirty="0"/>
              <a:t> </a:t>
            </a:r>
            <a:r>
              <a:rPr lang="de-DE" dirty="0" err="1"/>
              <a:t>hand</a:t>
            </a:r>
            <a:r>
              <a:rPr lang="de-DE" dirty="0"/>
              <a:t> </a:t>
            </a:r>
            <a:r>
              <a:rPr lang="de-DE" dirty="0" err="1"/>
              <a:t>using</a:t>
            </a:r>
            <a:r>
              <a:rPr lang="de-DE" dirty="0"/>
              <a:t> Scanner </a:t>
            </a:r>
            <a:r>
              <a:rPr lang="de-DE" dirty="0" err="1"/>
              <a:t>provided</a:t>
            </a:r>
            <a:r>
              <a:rPr lang="de-DE" dirty="0"/>
              <a:t> </a:t>
            </a:r>
            <a:r>
              <a:rPr lang="de-DE" dirty="0" err="1"/>
              <a:t>by</a:t>
            </a:r>
            <a:r>
              <a:rPr lang="de-DE" dirty="0"/>
              <a:t> University.</a:t>
            </a:r>
          </a:p>
          <a:p>
            <a:endParaRPr lang="de-DE" dirty="0"/>
          </a:p>
          <a:p>
            <a:r>
              <a:rPr lang="de-DE" dirty="0" err="1"/>
              <a:t>Of</a:t>
            </a:r>
            <a:r>
              <a:rPr lang="de-DE" dirty="0"/>
              <a:t> </a:t>
            </a:r>
            <a:r>
              <a:rPr lang="de-DE" dirty="0" err="1"/>
              <a:t>more</a:t>
            </a:r>
            <a:r>
              <a:rPr lang="de-DE" dirty="0"/>
              <a:t> </a:t>
            </a:r>
            <a:r>
              <a:rPr lang="de-DE" dirty="0" err="1"/>
              <a:t>than</a:t>
            </a:r>
            <a:r>
              <a:rPr lang="de-DE" dirty="0"/>
              <a:t> 500 Scans </a:t>
            </a:r>
            <a:r>
              <a:rPr lang="de-DE" dirty="0" err="1"/>
              <a:t>created</a:t>
            </a:r>
            <a:r>
              <a:rPr lang="de-DE" dirty="0"/>
              <a:t> in a </a:t>
            </a:r>
            <a:r>
              <a:rPr lang="de-DE" dirty="0" err="1"/>
              <a:t>self-built</a:t>
            </a:r>
            <a:r>
              <a:rPr lang="de-DE" dirty="0"/>
              <a:t> </a:t>
            </a:r>
            <a:r>
              <a:rPr lang="de-DE" dirty="0" err="1"/>
              <a:t>studio</a:t>
            </a:r>
            <a:r>
              <a:rPr lang="de-DE" dirty="0"/>
              <a:t>, </a:t>
            </a:r>
            <a:r>
              <a:rPr lang="de-DE" dirty="0" err="1"/>
              <a:t>only</a:t>
            </a:r>
            <a:r>
              <a:rPr lang="de-DE" dirty="0"/>
              <a:t> 65 </a:t>
            </a:r>
            <a:r>
              <a:rPr lang="de-DE" dirty="0" err="1"/>
              <a:t>models</a:t>
            </a:r>
            <a:r>
              <a:rPr lang="de-DE" dirty="0"/>
              <a:t> </a:t>
            </a:r>
            <a:r>
              <a:rPr lang="de-DE" dirty="0" err="1"/>
              <a:t>were</a:t>
            </a:r>
            <a:r>
              <a:rPr lang="de-DE" dirty="0"/>
              <a:t> </a:t>
            </a:r>
            <a:r>
              <a:rPr lang="de-DE" dirty="0" err="1"/>
              <a:t>used</a:t>
            </a:r>
            <a:r>
              <a:rPr lang="de-DE" dirty="0"/>
              <a:t>. </a:t>
            </a:r>
            <a:r>
              <a:rPr lang="de-DE" dirty="0" err="1"/>
              <a:t>Additionally</a:t>
            </a:r>
            <a:r>
              <a:rPr lang="de-DE" dirty="0"/>
              <a:t> </a:t>
            </a:r>
            <a:r>
              <a:rPr lang="de-DE" dirty="0" err="1"/>
              <a:t>to</a:t>
            </a:r>
            <a:r>
              <a:rPr lang="de-DE" dirty="0"/>
              <a:t> </a:t>
            </a:r>
            <a:r>
              <a:rPr lang="de-DE" dirty="0" err="1"/>
              <a:t>the</a:t>
            </a:r>
            <a:r>
              <a:rPr lang="de-DE" dirty="0"/>
              <a:t> 3 </a:t>
            </a:r>
            <a:r>
              <a:rPr lang="de-DE" dirty="0" err="1"/>
              <a:t>mentioned</a:t>
            </a:r>
            <a:r>
              <a:rPr lang="de-DE" dirty="0"/>
              <a:t> </a:t>
            </a:r>
            <a:r>
              <a:rPr lang="de-DE" dirty="0" err="1"/>
              <a:t>before</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24</a:t>
            </a:fld>
            <a:endParaRPr lang="en-US"/>
          </a:p>
        </p:txBody>
      </p:sp>
    </p:spTree>
    <p:extLst>
      <p:ext uri="{BB962C8B-B14F-4D97-AF65-F5344CB8AC3E}">
        <p14:creationId xmlns:p14="http://schemas.microsoft.com/office/powerpoint/2010/main" val="19449232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Scanner on </a:t>
            </a:r>
            <a:r>
              <a:rPr lang="de-DE" dirty="0" err="1"/>
              <a:t>left</a:t>
            </a:r>
            <a:r>
              <a:rPr lang="de-DE" dirty="0"/>
              <a:t> </a:t>
            </a:r>
            <a:r>
              <a:rPr lang="de-DE" dirty="0" err="1"/>
              <a:t>hand</a:t>
            </a:r>
            <a:r>
              <a:rPr lang="de-DE" dirty="0"/>
              <a:t> </a:t>
            </a:r>
            <a:r>
              <a:rPr lang="de-DE" dirty="0" err="1"/>
              <a:t>side</a:t>
            </a:r>
            <a:r>
              <a:rPr lang="de-DE" dirty="0"/>
              <a:t> </a:t>
            </a:r>
            <a:r>
              <a:rPr lang="de-DE" dirty="0" err="1"/>
              <a:t>with</a:t>
            </a:r>
            <a:r>
              <a:rPr lang="de-DE" dirty="0"/>
              <a:t> </a:t>
            </a:r>
            <a:r>
              <a:rPr lang="de-DE" dirty="0" err="1"/>
              <a:t>turntable</a:t>
            </a:r>
            <a:r>
              <a:rPr lang="de-DE" dirty="0"/>
              <a:t> </a:t>
            </a:r>
            <a:r>
              <a:rPr lang="de-DE" dirty="0" err="1"/>
              <a:t>for</a:t>
            </a:r>
            <a:r>
              <a:rPr lang="de-DE" dirty="0"/>
              <a:t> flat </a:t>
            </a:r>
            <a:r>
              <a:rPr lang="de-DE" dirty="0" err="1"/>
              <a:t>objects</a:t>
            </a:r>
            <a:endParaRPr lang="de-DE" dirty="0"/>
          </a:p>
          <a:p>
            <a:r>
              <a:rPr lang="de-DE" dirty="0"/>
              <a:t>Walls, </a:t>
            </a:r>
            <a:r>
              <a:rPr lang="de-DE" dirty="0" err="1"/>
              <a:t>glass</a:t>
            </a:r>
            <a:r>
              <a:rPr lang="de-DE" dirty="0"/>
              <a:t> </a:t>
            </a:r>
            <a:r>
              <a:rPr lang="de-DE" dirty="0" err="1"/>
              <a:t>covered</a:t>
            </a:r>
            <a:r>
              <a:rPr lang="de-DE" dirty="0"/>
              <a:t> </a:t>
            </a:r>
            <a:r>
              <a:rPr lang="de-DE" dirty="0" err="1"/>
              <a:t>with</a:t>
            </a:r>
            <a:r>
              <a:rPr lang="de-DE" dirty="0"/>
              <a:t> </a:t>
            </a:r>
            <a:r>
              <a:rPr lang="de-DE" dirty="0" err="1"/>
              <a:t>black</a:t>
            </a:r>
            <a:r>
              <a:rPr lang="de-DE" dirty="0"/>
              <a:t> </a:t>
            </a:r>
            <a:r>
              <a:rPr lang="de-DE" dirty="0" err="1"/>
              <a:t>foil</a:t>
            </a:r>
            <a:endParaRPr lang="de-DE" dirty="0"/>
          </a:p>
          <a:p>
            <a:r>
              <a:rPr lang="de-DE" dirty="0"/>
              <a:t>Objects </a:t>
            </a:r>
            <a:r>
              <a:rPr lang="de-DE" dirty="0" err="1"/>
              <a:t>were</a:t>
            </a:r>
            <a:r>
              <a:rPr lang="de-DE" dirty="0"/>
              <a:t> </a:t>
            </a:r>
            <a:r>
              <a:rPr lang="de-DE" dirty="0" err="1"/>
              <a:t>hanging</a:t>
            </a:r>
            <a:r>
              <a:rPr lang="de-DE" dirty="0"/>
              <a:t> </a:t>
            </a:r>
            <a:r>
              <a:rPr lang="de-DE" dirty="0" err="1"/>
              <a:t>from</a:t>
            </a:r>
            <a:r>
              <a:rPr lang="de-DE" dirty="0"/>
              <a:t> </a:t>
            </a:r>
            <a:r>
              <a:rPr lang="de-DE" dirty="0" err="1"/>
              <a:t>hooks</a:t>
            </a:r>
            <a:r>
              <a:rPr lang="de-DE" dirty="0"/>
              <a:t> in </a:t>
            </a:r>
            <a:r>
              <a:rPr lang="de-DE" dirty="0" err="1"/>
              <a:t>roof</a:t>
            </a:r>
            <a:r>
              <a:rPr lang="de-DE" dirty="0"/>
              <a:t> </a:t>
            </a:r>
            <a:r>
              <a:rPr lang="de-DE" dirty="0" err="1"/>
              <a:t>using</a:t>
            </a:r>
            <a:r>
              <a:rPr lang="de-DE" dirty="0"/>
              <a:t> </a:t>
            </a:r>
            <a:r>
              <a:rPr lang="de-DE" dirty="0" err="1"/>
              <a:t>fishing</a:t>
            </a:r>
            <a:r>
              <a:rPr lang="de-DE" dirty="0"/>
              <a:t> </a:t>
            </a:r>
            <a:r>
              <a:rPr lang="de-DE" dirty="0" err="1"/>
              <a:t>line</a:t>
            </a:r>
            <a:r>
              <a:rPr lang="de-DE" dirty="0"/>
              <a:t>.</a:t>
            </a:r>
          </a:p>
          <a:p>
            <a:r>
              <a:rPr lang="de-DE" dirty="0"/>
              <a:t>(17)</a:t>
            </a:r>
          </a:p>
        </p:txBody>
      </p:sp>
      <p:sp>
        <p:nvSpPr>
          <p:cNvPr id="4" name="Foliennummernplatzhalter 3"/>
          <p:cNvSpPr>
            <a:spLocks noGrp="1"/>
          </p:cNvSpPr>
          <p:nvPr>
            <p:ph type="sldNum" sz="quarter" idx="5"/>
          </p:nvPr>
        </p:nvSpPr>
        <p:spPr/>
        <p:txBody>
          <a:bodyPr/>
          <a:lstStyle/>
          <a:p>
            <a:fld id="{FDBE5A3C-A265-4226-B6A5-F3F022E3745B}" type="slidenum">
              <a:rPr lang="en-US" smtClean="0"/>
              <a:t>25</a:t>
            </a:fld>
            <a:endParaRPr lang="en-US"/>
          </a:p>
        </p:txBody>
      </p:sp>
    </p:spTree>
    <p:extLst>
      <p:ext uri="{BB962C8B-B14F-4D97-AF65-F5344CB8AC3E}">
        <p14:creationId xmlns:p14="http://schemas.microsoft.com/office/powerpoint/2010/main" val="24872825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Scan Post-Processing in </a:t>
            </a:r>
            <a:r>
              <a:rPr lang="de-DE" dirty="0" err="1"/>
              <a:t>RevoScan</a:t>
            </a:r>
            <a:r>
              <a:rPr lang="de-DE" dirty="0"/>
              <a:t> Software </a:t>
            </a:r>
            <a:r>
              <a:rPr lang="de-DE" dirty="0" err="1"/>
              <a:t>of</a:t>
            </a:r>
            <a:r>
              <a:rPr lang="de-DE" dirty="0"/>
              <a:t> Scanner.</a:t>
            </a:r>
          </a:p>
          <a:p>
            <a:r>
              <a:rPr lang="de-DE" dirty="0"/>
              <a:t>Further Post-Processing in Blender: </a:t>
            </a:r>
            <a:r>
              <a:rPr lang="de-DE" dirty="0" err="1"/>
              <a:t>Scaling</a:t>
            </a:r>
            <a:r>
              <a:rPr lang="de-DE" dirty="0"/>
              <a:t>, Position, Rotation, </a:t>
            </a:r>
            <a:r>
              <a:rPr lang="de-DE" dirty="0" err="1"/>
              <a:t>Simplifying</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26</a:t>
            </a:fld>
            <a:endParaRPr lang="en-US"/>
          </a:p>
        </p:txBody>
      </p:sp>
    </p:spTree>
    <p:extLst>
      <p:ext uri="{BB962C8B-B14F-4D97-AF65-F5344CB8AC3E}">
        <p14:creationId xmlns:p14="http://schemas.microsoft.com/office/powerpoint/2010/main" val="17045946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User Study </a:t>
            </a:r>
            <a:r>
              <a:rPr lang="de-DE" dirty="0" err="1"/>
              <a:t>performed</a:t>
            </a:r>
            <a:r>
              <a:rPr lang="de-DE" dirty="0"/>
              <a:t> at Paderborn University </a:t>
            </a:r>
            <a:r>
              <a:rPr lang="de-DE" dirty="0" err="1"/>
              <a:t>with</a:t>
            </a:r>
            <a:r>
              <a:rPr lang="de-DE" dirty="0"/>
              <a:t> 15 </a:t>
            </a:r>
            <a:r>
              <a:rPr lang="de-DE" dirty="0" err="1"/>
              <a:t>voluntary</a:t>
            </a:r>
            <a:r>
              <a:rPr lang="de-DE" dirty="0"/>
              <a:t> </a:t>
            </a:r>
            <a:r>
              <a:rPr lang="de-DE" dirty="0" err="1"/>
              <a:t>individuals</a:t>
            </a:r>
            <a:r>
              <a:rPr lang="de-DE" dirty="0"/>
              <a:t>, </a:t>
            </a:r>
            <a:r>
              <a:rPr lang="de-DE" dirty="0" err="1"/>
              <a:t>typically</a:t>
            </a:r>
            <a:r>
              <a:rPr lang="de-DE" dirty="0"/>
              <a:t> </a:t>
            </a:r>
            <a:r>
              <a:rPr lang="de-DE" dirty="0" err="1"/>
              <a:t>slightly</a:t>
            </a:r>
            <a:r>
              <a:rPr lang="de-DE" dirty="0"/>
              <a:t> </a:t>
            </a:r>
            <a:r>
              <a:rPr lang="de-DE" dirty="0" err="1"/>
              <a:t>older</a:t>
            </a:r>
            <a:r>
              <a:rPr lang="de-DE" dirty="0"/>
              <a:t> </a:t>
            </a:r>
            <a:r>
              <a:rPr lang="de-DE" dirty="0" err="1"/>
              <a:t>than</a:t>
            </a:r>
            <a:r>
              <a:rPr lang="de-DE" dirty="0"/>
              <a:t> </a:t>
            </a:r>
            <a:r>
              <a:rPr lang="de-DE" dirty="0" err="1"/>
              <a:t>targeted</a:t>
            </a:r>
            <a:r>
              <a:rPr lang="de-DE" dirty="0"/>
              <a:t> „</a:t>
            </a:r>
            <a:r>
              <a:rPr lang="de-DE" dirty="0" err="1"/>
              <a:t>young</a:t>
            </a:r>
            <a:r>
              <a:rPr lang="de-DE" dirty="0"/>
              <a:t> </a:t>
            </a:r>
            <a:r>
              <a:rPr lang="de-DE" dirty="0" err="1"/>
              <a:t>generation</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27</a:t>
            </a:fld>
            <a:endParaRPr lang="en-US"/>
          </a:p>
        </p:txBody>
      </p:sp>
    </p:spTree>
    <p:extLst>
      <p:ext uri="{BB962C8B-B14F-4D97-AF65-F5344CB8AC3E}">
        <p14:creationId xmlns:p14="http://schemas.microsoft.com/office/powerpoint/2010/main" val="729135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Average User Study </a:t>
            </a:r>
            <a:r>
              <a:rPr lang="de-DE" dirty="0" err="1"/>
              <a:t>Participant</a:t>
            </a:r>
            <a:r>
              <a:rPr lang="de-DE" dirty="0"/>
              <a:t> </a:t>
            </a:r>
            <a:r>
              <a:rPr lang="de-DE" dirty="0" err="1"/>
              <a:t>information</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28</a:t>
            </a:fld>
            <a:endParaRPr lang="en-US"/>
          </a:p>
        </p:txBody>
      </p:sp>
    </p:spTree>
    <p:extLst>
      <p:ext uri="{BB962C8B-B14F-4D97-AF65-F5344CB8AC3E}">
        <p14:creationId xmlns:p14="http://schemas.microsoft.com/office/powerpoint/2010/main" val="19090280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User Study was </a:t>
            </a:r>
            <a:r>
              <a:rPr lang="de-DE" dirty="0" err="1"/>
              <a:t>performed</a:t>
            </a:r>
            <a:r>
              <a:rPr lang="de-DE" dirty="0"/>
              <a:t> in 2 different </a:t>
            </a:r>
            <a:r>
              <a:rPr lang="de-DE" dirty="0" err="1"/>
              <a:t>scenes</a:t>
            </a:r>
            <a:r>
              <a:rPr lang="de-DE" dirty="0"/>
              <a:t>. Star Scene </a:t>
            </a:r>
            <a:r>
              <a:rPr lang="de-DE" dirty="0" err="1"/>
              <a:t>determined</a:t>
            </a:r>
            <a:r>
              <a:rPr lang="de-DE" dirty="0"/>
              <a:t> </a:t>
            </a:r>
            <a:r>
              <a:rPr lang="de-DE" dirty="0" err="1"/>
              <a:t>randomly</a:t>
            </a:r>
            <a:r>
              <a:rPr lang="de-DE" dirty="0"/>
              <a:t> </a:t>
            </a:r>
            <a:r>
              <a:rPr lang="de-DE" dirty="0" err="1"/>
              <a:t>by</a:t>
            </a:r>
            <a:r>
              <a:rPr lang="de-DE" dirty="0"/>
              <a:t> </a:t>
            </a:r>
            <a:r>
              <a:rPr lang="de-DE" dirty="0" err="1"/>
              <a:t>coin</a:t>
            </a:r>
            <a:r>
              <a:rPr lang="de-DE" dirty="0"/>
              <a:t> </a:t>
            </a:r>
            <a:r>
              <a:rPr lang="de-DE" dirty="0" err="1"/>
              <a:t>toss</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29</a:t>
            </a:fld>
            <a:endParaRPr lang="en-US"/>
          </a:p>
        </p:txBody>
      </p:sp>
    </p:spTree>
    <p:extLst>
      <p:ext uri="{BB962C8B-B14F-4D97-AF65-F5344CB8AC3E}">
        <p14:creationId xmlns:p14="http://schemas.microsoft.com/office/powerpoint/2010/main" val="1492502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Nutrition </a:t>
            </a:r>
            <a:r>
              <a:rPr lang="de-DE" dirty="0" err="1"/>
              <a:t>itself</a:t>
            </a:r>
            <a:r>
              <a:rPr lang="de-DE" dirty="0"/>
              <a:t> </a:t>
            </a:r>
            <a:r>
              <a:rPr lang="de-DE" dirty="0" err="1"/>
              <a:t>is</a:t>
            </a:r>
            <a:r>
              <a:rPr lang="de-DE" dirty="0"/>
              <a:t> </a:t>
            </a:r>
            <a:r>
              <a:rPr lang="de-DE" dirty="0" err="1"/>
              <a:t>complex</a:t>
            </a:r>
            <a:r>
              <a:rPr lang="de-DE" dirty="0"/>
              <a:t> due </a:t>
            </a:r>
            <a:r>
              <a:rPr lang="de-DE" dirty="0" err="1"/>
              <a:t>to</a:t>
            </a:r>
            <a:r>
              <a:rPr lang="de-DE" dirty="0"/>
              <a:t> </a:t>
            </a:r>
            <a:r>
              <a:rPr lang="de-DE" dirty="0" err="1"/>
              <a:t>complexity</a:t>
            </a:r>
            <a:r>
              <a:rPr lang="de-DE" dirty="0"/>
              <a:t> </a:t>
            </a:r>
            <a:r>
              <a:rPr lang="de-DE" dirty="0" err="1"/>
              <a:t>of</a:t>
            </a:r>
            <a:r>
              <a:rPr lang="de-DE" dirty="0"/>
              <a:t> </a:t>
            </a:r>
            <a:r>
              <a:rPr lang="de-DE" dirty="0" err="1"/>
              <a:t>food</a:t>
            </a:r>
            <a:r>
              <a:rPr lang="de-DE" dirty="0"/>
              <a:t> </a:t>
            </a:r>
            <a:r>
              <a:rPr lang="de-DE" dirty="0" err="1"/>
              <a:t>compositions</a:t>
            </a:r>
            <a:r>
              <a:rPr lang="de-DE" dirty="0"/>
              <a:t>.</a:t>
            </a:r>
          </a:p>
          <a:p>
            <a:r>
              <a:rPr lang="de-DE" dirty="0"/>
              <a:t>Education </a:t>
            </a:r>
            <a:r>
              <a:rPr lang="de-DE" dirty="0" err="1"/>
              <a:t>brings</a:t>
            </a:r>
            <a:r>
              <a:rPr lang="de-DE" dirty="0"/>
              <a:t> </a:t>
            </a:r>
            <a:r>
              <a:rPr lang="de-DE" dirty="0" err="1"/>
              <a:t>further</a:t>
            </a:r>
            <a:r>
              <a:rPr lang="de-DE" dirty="0"/>
              <a:t> </a:t>
            </a:r>
            <a:r>
              <a:rPr lang="de-DE" dirty="0" err="1"/>
              <a:t>challenges</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3</a:t>
            </a:fld>
            <a:endParaRPr lang="en-US"/>
          </a:p>
        </p:txBody>
      </p:sp>
    </p:spTree>
    <p:extLst>
      <p:ext uri="{BB962C8B-B14F-4D97-AF65-F5344CB8AC3E}">
        <p14:creationId xmlns:p14="http://schemas.microsoft.com/office/powerpoint/2010/main" val="29058460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User Data was </a:t>
            </a:r>
            <a:r>
              <a:rPr lang="de-DE" dirty="0" err="1"/>
              <a:t>used</a:t>
            </a:r>
            <a:r>
              <a:rPr lang="de-DE" dirty="0"/>
              <a:t> </a:t>
            </a:r>
            <a:r>
              <a:rPr lang="de-DE" dirty="0" err="1"/>
              <a:t>to</a:t>
            </a:r>
            <a:r>
              <a:rPr lang="de-DE" dirty="0"/>
              <a:t> </a:t>
            </a:r>
            <a:r>
              <a:rPr lang="de-DE" dirty="0" err="1"/>
              <a:t>derive</a:t>
            </a:r>
            <a:r>
              <a:rPr lang="de-DE" dirty="0"/>
              <a:t> </a:t>
            </a:r>
            <a:r>
              <a:rPr lang="de-DE" dirty="0" err="1"/>
              <a:t>average</a:t>
            </a:r>
            <a:r>
              <a:rPr lang="de-DE" dirty="0"/>
              <a:t> </a:t>
            </a:r>
            <a:r>
              <a:rPr lang="de-DE" dirty="0" err="1"/>
              <a:t>daily</a:t>
            </a:r>
            <a:r>
              <a:rPr lang="de-DE" dirty="0"/>
              <a:t> </a:t>
            </a:r>
            <a:r>
              <a:rPr lang="de-DE" dirty="0" err="1"/>
              <a:t>energy</a:t>
            </a:r>
            <a:r>
              <a:rPr lang="de-DE" dirty="0"/>
              <a:t> </a:t>
            </a:r>
            <a:r>
              <a:rPr lang="de-DE" dirty="0" err="1"/>
              <a:t>consumption</a:t>
            </a:r>
            <a:r>
              <a:rPr lang="de-DE" dirty="0"/>
              <a:t> </a:t>
            </a:r>
            <a:r>
              <a:rPr lang="de-DE" dirty="0" err="1"/>
              <a:t>based</a:t>
            </a:r>
            <a:r>
              <a:rPr lang="de-DE" dirty="0"/>
              <a:t> on </a:t>
            </a:r>
            <a:r>
              <a:rPr lang="de-DE" dirty="0" err="1"/>
              <a:t>body</a:t>
            </a:r>
            <a:r>
              <a:rPr lang="de-DE" dirty="0"/>
              <a:t> </a:t>
            </a:r>
            <a:r>
              <a:rPr lang="de-DE" dirty="0" err="1"/>
              <a:t>information</a:t>
            </a:r>
            <a:r>
              <a:rPr lang="de-DE" dirty="0"/>
              <a:t> and </a:t>
            </a:r>
            <a:r>
              <a:rPr lang="de-DE" dirty="0" err="1"/>
              <a:t>physical</a:t>
            </a:r>
            <a:r>
              <a:rPr lang="de-DE" dirty="0"/>
              <a:t> </a:t>
            </a:r>
            <a:r>
              <a:rPr lang="de-DE" dirty="0" err="1"/>
              <a:t>activity</a:t>
            </a:r>
            <a:r>
              <a:rPr lang="de-DE" dirty="0"/>
              <a:t> </a:t>
            </a:r>
            <a:r>
              <a:rPr lang="de-DE" dirty="0" err="1"/>
              <a:t>level</a:t>
            </a:r>
            <a:r>
              <a:rPr lang="de-DE" dirty="0"/>
              <a:t> </a:t>
            </a:r>
            <a:r>
              <a:rPr lang="de-DE" dirty="0" err="1"/>
              <a:t>within</a:t>
            </a:r>
            <a:r>
              <a:rPr lang="de-DE" dirty="0"/>
              <a:t> </a:t>
            </a:r>
            <a:r>
              <a:rPr lang="de-DE" dirty="0" err="1"/>
              <a:t>the</a:t>
            </a:r>
            <a:r>
              <a:rPr lang="de-DE" dirty="0"/>
              <a:t> App</a:t>
            </a:r>
          </a:p>
        </p:txBody>
      </p:sp>
      <p:sp>
        <p:nvSpPr>
          <p:cNvPr id="4" name="Foliennummernplatzhalter 3"/>
          <p:cNvSpPr>
            <a:spLocks noGrp="1"/>
          </p:cNvSpPr>
          <p:nvPr>
            <p:ph type="sldNum" sz="quarter" idx="5"/>
          </p:nvPr>
        </p:nvSpPr>
        <p:spPr/>
        <p:txBody>
          <a:bodyPr/>
          <a:lstStyle/>
          <a:p>
            <a:fld id="{FDBE5A3C-A265-4226-B6A5-F3F022E3745B}" type="slidenum">
              <a:rPr lang="en-US" smtClean="0"/>
              <a:t>30</a:t>
            </a:fld>
            <a:endParaRPr lang="en-US"/>
          </a:p>
        </p:txBody>
      </p:sp>
    </p:spTree>
    <p:extLst>
      <p:ext uri="{BB962C8B-B14F-4D97-AF65-F5344CB8AC3E}">
        <p14:creationId xmlns:p14="http://schemas.microsoft.com/office/powerpoint/2010/main" val="14117684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Selection</a:t>
            </a:r>
            <a:r>
              <a:rPr lang="de-DE" dirty="0"/>
              <a:t> Data </a:t>
            </a:r>
            <a:r>
              <a:rPr lang="de-DE" dirty="0" err="1"/>
              <a:t>provides</a:t>
            </a:r>
            <a:r>
              <a:rPr lang="de-DE" dirty="0"/>
              <a:t> </a:t>
            </a:r>
            <a:r>
              <a:rPr lang="de-DE" dirty="0" err="1"/>
              <a:t>general</a:t>
            </a:r>
            <a:r>
              <a:rPr lang="de-DE" dirty="0"/>
              <a:t> </a:t>
            </a:r>
            <a:r>
              <a:rPr lang="de-DE" dirty="0" err="1"/>
              <a:t>information</a:t>
            </a:r>
            <a:r>
              <a:rPr lang="de-DE" dirty="0"/>
              <a:t> </a:t>
            </a:r>
            <a:r>
              <a:rPr lang="de-DE" dirty="0" err="1"/>
              <a:t>about</a:t>
            </a:r>
            <a:r>
              <a:rPr lang="de-DE" dirty="0"/>
              <a:t> </a:t>
            </a:r>
            <a:r>
              <a:rPr lang="de-DE" dirty="0" err="1"/>
              <a:t>food</a:t>
            </a:r>
            <a:r>
              <a:rPr lang="de-DE" dirty="0"/>
              <a:t> </a:t>
            </a:r>
            <a:r>
              <a:rPr lang="de-DE" dirty="0" err="1"/>
              <a:t>selection</a:t>
            </a:r>
            <a:r>
              <a:rPr lang="de-DE" dirty="0"/>
              <a:t> in </a:t>
            </a:r>
            <a:r>
              <a:rPr lang="de-DE" dirty="0" err="1"/>
              <a:t>summary</a:t>
            </a:r>
            <a:r>
              <a:rPr lang="de-DE" dirty="0"/>
              <a:t>.</a:t>
            </a:r>
          </a:p>
          <a:p>
            <a:r>
              <a:rPr lang="de-DE" dirty="0" err="1"/>
              <a:t>Contains</a:t>
            </a:r>
            <a:r>
              <a:rPr lang="de-DE" dirty="0"/>
              <a:t> </a:t>
            </a:r>
            <a:r>
              <a:rPr lang="de-DE" dirty="0" err="1"/>
              <a:t>information</a:t>
            </a:r>
            <a:r>
              <a:rPr lang="de-DE" dirty="0"/>
              <a:t> </a:t>
            </a:r>
            <a:r>
              <a:rPr lang="de-DE" dirty="0" err="1"/>
              <a:t>about</a:t>
            </a:r>
            <a:r>
              <a:rPr lang="de-DE" dirty="0"/>
              <a:t> </a:t>
            </a:r>
            <a:r>
              <a:rPr lang="de-DE" dirty="0" err="1"/>
              <a:t>selected</a:t>
            </a:r>
            <a:r>
              <a:rPr lang="de-DE" dirty="0"/>
              <a:t> </a:t>
            </a:r>
            <a:r>
              <a:rPr lang="de-DE" dirty="0" err="1"/>
              <a:t>food</a:t>
            </a:r>
            <a:r>
              <a:rPr lang="de-DE" dirty="0"/>
              <a:t> </a:t>
            </a:r>
            <a:r>
              <a:rPr lang="de-DE" dirty="0" err="1"/>
              <a:t>products</a:t>
            </a:r>
            <a:r>
              <a:rPr lang="de-DE" dirty="0"/>
              <a:t> &amp; score relevant </a:t>
            </a:r>
            <a:r>
              <a:rPr lang="de-DE" dirty="0" err="1"/>
              <a:t>information</a:t>
            </a:r>
            <a:r>
              <a:rPr lang="de-DE" dirty="0"/>
              <a:t>, e.g. in </a:t>
            </a:r>
            <a:r>
              <a:rPr lang="de-DE" dirty="0" err="1"/>
              <a:t>categories</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31</a:t>
            </a:fld>
            <a:endParaRPr lang="en-US"/>
          </a:p>
        </p:txBody>
      </p:sp>
    </p:spTree>
    <p:extLst>
      <p:ext uri="{BB962C8B-B14F-4D97-AF65-F5344CB8AC3E}">
        <p14:creationId xmlns:p14="http://schemas.microsoft.com/office/powerpoint/2010/main" val="34939703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Item Interaction </a:t>
            </a:r>
            <a:r>
              <a:rPr lang="de-DE" dirty="0" err="1"/>
              <a:t>information</a:t>
            </a:r>
            <a:r>
              <a:rPr lang="de-DE" dirty="0"/>
              <a:t> </a:t>
            </a:r>
            <a:r>
              <a:rPr lang="de-DE" dirty="0" err="1"/>
              <a:t>contains</a:t>
            </a:r>
            <a:r>
              <a:rPr lang="de-DE" dirty="0"/>
              <a:t> </a:t>
            </a:r>
            <a:r>
              <a:rPr lang="de-DE" dirty="0" err="1"/>
              <a:t>name</a:t>
            </a:r>
            <a:r>
              <a:rPr lang="de-DE" dirty="0"/>
              <a:t> and </a:t>
            </a:r>
            <a:r>
              <a:rPr lang="de-DE" dirty="0" err="1"/>
              <a:t>category</a:t>
            </a:r>
            <a:r>
              <a:rPr lang="de-DE" dirty="0"/>
              <a:t> </a:t>
            </a:r>
            <a:r>
              <a:rPr lang="de-DE" dirty="0" err="1"/>
              <a:t>for</a:t>
            </a:r>
            <a:r>
              <a:rPr lang="de-DE" dirty="0"/>
              <a:t> all </a:t>
            </a:r>
            <a:r>
              <a:rPr lang="de-DE" dirty="0" err="1"/>
              <a:t>food</a:t>
            </a:r>
            <a:r>
              <a:rPr lang="de-DE" dirty="0"/>
              <a:t> </a:t>
            </a:r>
            <a:r>
              <a:rPr lang="de-DE" dirty="0" err="1"/>
              <a:t>products</a:t>
            </a:r>
            <a:r>
              <a:rPr lang="de-DE" dirty="0"/>
              <a:t> </a:t>
            </a:r>
            <a:r>
              <a:rPr lang="de-DE" dirty="0" err="1"/>
              <a:t>interacted</a:t>
            </a:r>
            <a:r>
              <a:rPr lang="de-DE" dirty="0"/>
              <a:t> </a:t>
            </a:r>
            <a:r>
              <a:rPr lang="de-DE" dirty="0" err="1"/>
              <a:t>with</a:t>
            </a:r>
            <a:r>
              <a:rPr lang="de-DE" dirty="0"/>
              <a:t> and </a:t>
            </a:r>
            <a:r>
              <a:rPr lang="de-DE" dirty="0" err="1"/>
              <a:t>interaction</a:t>
            </a:r>
            <a:r>
              <a:rPr lang="de-DE" dirty="0"/>
              <a:t> type</a:t>
            </a:r>
          </a:p>
        </p:txBody>
      </p:sp>
      <p:sp>
        <p:nvSpPr>
          <p:cNvPr id="4" name="Foliennummernplatzhalter 3"/>
          <p:cNvSpPr>
            <a:spLocks noGrp="1"/>
          </p:cNvSpPr>
          <p:nvPr>
            <p:ph type="sldNum" sz="quarter" idx="5"/>
          </p:nvPr>
        </p:nvSpPr>
        <p:spPr/>
        <p:txBody>
          <a:bodyPr/>
          <a:lstStyle/>
          <a:p>
            <a:fld id="{FDBE5A3C-A265-4226-B6A5-F3F022E3745B}" type="slidenum">
              <a:rPr lang="en-US" smtClean="0"/>
              <a:t>32</a:t>
            </a:fld>
            <a:endParaRPr lang="en-US"/>
          </a:p>
        </p:txBody>
      </p:sp>
    </p:spTree>
    <p:extLst>
      <p:ext uri="{BB962C8B-B14F-4D97-AF65-F5344CB8AC3E}">
        <p14:creationId xmlns:p14="http://schemas.microsoft.com/office/powerpoint/2010/main" val="16442830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 Interactions and </a:t>
            </a:r>
            <a:r>
              <a:rPr lang="de-DE" dirty="0" err="1"/>
              <a:t>other</a:t>
            </a:r>
            <a:r>
              <a:rPr lang="de-DE" dirty="0"/>
              <a:t> </a:t>
            </a:r>
            <a:r>
              <a:rPr lang="de-DE" dirty="0" err="1"/>
              <a:t>data</a:t>
            </a:r>
            <a:r>
              <a:rPr lang="de-DE" dirty="0"/>
              <a:t> </a:t>
            </a:r>
            <a:r>
              <a:rPr lang="de-DE" dirty="0" err="1"/>
              <a:t>have</a:t>
            </a:r>
            <a:r>
              <a:rPr lang="de-DE" dirty="0"/>
              <a:t> time </a:t>
            </a:r>
            <a:r>
              <a:rPr lang="de-DE" dirty="0" err="1"/>
              <a:t>stamps</a:t>
            </a:r>
            <a:r>
              <a:rPr lang="de-DE" dirty="0"/>
              <a:t> </a:t>
            </a:r>
            <a:r>
              <a:rPr lang="de-DE" dirty="0" err="1"/>
              <a:t>for</a:t>
            </a:r>
            <a:r>
              <a:rPr lang="de-DE" dirty="0"/>
              <a:t> </a:t>
            </a:r>
            <a:r>
              <a:rPr lang="de-DE" dirty="0" err="1"/>
              <a:t>computing</a:t>
            </a:r>
            <a:r>
              <a:rPr lang="de-DE" dirty="0"/>
              <a:t> </a:t>
            </a:r>
            <a:r>
              <a:rPr lang="de-DE" dirty="0" err="1"/>
              <a:t>the</a:t>
            </a:r>
            <a:r>
              <a:rPr lang="de-DE" dirty="0"/>
              <a:t> </a:t>
            </a:r>
            <a:r>
              <a:rPr lang="de-DE" dirty="0" err="1"/>
              <a:t>interaction</a:t>
            </a:r>
            <a:r>
              <a:rPr lang="de-DE" dirty="0"/>
              <a:t> time </a:t>
            </a:r>
            <a:r>
              <a:rPr lang="de-DE" dirty="0" err="1"/>
              <a:t>with</a:t>
            </a:r>
            <a:r>
              <a:rPr lang="de-DE" dirty="0"/>
              <a:t> different </a:t>
            </a:r>
            <a:r>
              <a:rPr lang="de-DE" dirty="0" err="1"/>
              <a:t>objects</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33</a:t>
            </a:fld>
            <a:endParaRPr lang="en-US"/>
          </a:p>
        </p:txBody>
      </p:sp>
    </p:spTree>
    <p:extLst>
      <p:ext uri="{BB962C8B-B14F-4D97-AF65-F5344CB8AC3E}">
        <p14:creationId xmlns:p14="http://schemas.microsoft.com/office/powerpoint/2010/main" val="16127259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Finally</a:t>
            </a:r>
            <a:r>
              <a:rPr lang="de-DE" dirty="0"/>
              <a:t>, SUS Score </a:t>
            </a:r>
            <a:r>
              <a:rPr lang="de-DE" dirty="0" err="1"/>
              <a:t>Questionnaire</a:t>
            </a:r>
            <a:r>
              <a:rPr lang="de-DE" dirty="0"/>
              <a:t> was </a:t>
            </a:r>
            <a:r>
              <a:rPr lang="de-DE" dirty="0" err="1"/>
              <a:t>handed</a:t>
            </a:r>
            <a:r>
              <a:rPr lang="de-DE" dirty="0"/>
              <a:t> in </a:t>
            </a:r>
            <a:r>
              <a:rPr lang="de-DE" dirty="0" err="1"/>
              <a:t>preferred</a:t>
            </a:r>
            <a:r>
              <a:rPr lang="de-DE" dirty="0"/>
              <a:t> </a:t>
            </a:r>
            <a:r>
              <a:rPr lang="de-DE" dirty="0" err="1"/>
              <a:t>language</a:t>
            </a:r>
            <a:r>
              <a:rPr lang="de-DE" dirty="0"/>
              <a:t> (English, German) </a:t>
            </a:r>
            <a:r>
              <a:rPr lang="de-DE" dirty="0" err="1"/>
              <a:t>to</a:t>
            </a:r>
            <a:r>
              <a:rPr lang="de-DE" dirty="0"/>
              <a:t> </a:t>
            </a:r>
            <a:r>
              <a:rPr lang="de-DE" dirty="0" err="1"/>
              <a:t>assess</a:t>
            </a:r>
            <a:r>
              <a:rPr lang="de-DE" dirty="0"/>
              <a:t> SUS Score.</a:t>
            </a:r>
          </a:p>
          <a:p>
            <a:r>
              <a:rPr lang="de-DE" dirty="0"/>
              <a:t>(21)</a:t>
            </a:r>
          </a:p>
        </p:txBody>
      </p:sp>
      <p:sp>
        <p:nvSpPr>
          <p:cNvPr id="4" name="Foliennummernplatzhalter 3"/>
          <p:cNvSpPr>
            <a:spLocks noGrp="1"/>
          </p:cNvSpPr>
          <p:nvPr>
            <p:ph type="sldNum" sz="quarter" idx="5"/>
          </p:nvPr>
        </p:nvSpPr>
        <p:spPr/>
        <p:txBody>
          <a:bodyPr/>
          <a:lstStyle/>
          <a:p>
            <a:fld id="{FDBE5A3C-A265-4226-B6A5-F3F022E3745B}" type="slidenum">
              <a:rPr lang="en-US" smtClean="0"/>
              <a:t>34</a:t>
            </a:fld>
            <a:endParaRPr lang="en-US"/>
          </a:p>
        </p:txBody>
      </p:sp>
    </p:spTree>
    <p:extLst>
      <p:ext uri="{BB962C8B-B14F-4D97-AF65-F5344CB8AC3E}">
        <p14:creationId xmlns:p14="http://schemas.microsoft.com/office/powerpoint/2010/main" val="2300084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Regarding</a:t>
            </a:r>
            <a:r>
              <a:rPr lang="de-DE" dirty="0"/>
              <a:t> (H1), </a:t>
            </a:r>
            <a:r>
              <a:rPr lang="de-DE" dirty="0" err="1"/>
              <a:t>the</a:t>
            </a:r>
            <a:r>
              <a:rPr lang="de-DE" dirty="0"/>
              <a:t> </a:t>
            </a:r>
            <a:r>
              <a:rPr lang="de-DE" dirty="0" err="1"/>
              <a:t>learning</a:t>
            </a:r>
            <a:r>
              <a:rPr lang="de-DE" dirty="0"/>
              <a:t> </a:t>
            </a:r>
            <a:r>
              <a:rPr lang="de-DE" dirty="0" err="1"/>
              <a:t>effects</a:t>
            </a:r>
            <a:r>
              <a:rPr lang="de-DE" dirty="0"/>
              <a:t> </a:t>
            </a:r>
            <a:r>
              <a:rPr lang="de-DE" dirty="0" err="1"/>
              <a:t>triggered</a:t>
            </a:r>
            <a:r>
              <a:rPr lang="de-DE" dirty="0"/>
              <a:t> </a:t>
            </a:r>
            <a:r>
              <a:rPr lang="de-DE" dirty="0" err="1"/>
              <a:t>by</a:t>
            </a:r>
            <a:r>
              <a:rPr lang="de-DE" dirty="0"/>
              <a:t> </a:t>
            </a:r>
            <a:r>
              <a:rPr lang="de-DE" dirty="0" err="1"/>
              <a:t>the</a:t>
            </a:r>
            <a:r>
              <a:rPr lang="de-DE" dirty="0"/>
              <a:t> </a:t>
            </a:r>
            <a:r>
              <a:rPr lang="de-DE" dirty="0" err="1"/>
              <a:t>learning</a:t>
            </a:r>
            <a:r>
              <a:rPr lang="de-DE" dirty="0"/>
              <a:t> </a:t>
            </a:r>
            <a:r>
              <a:rPr lang="de-DE" dirty="0" err="1"/>
              <a:t>environment</a:t>
            </a:r>
            <a:r>
              <a:rPr lang="de-DE" dirty="0"/>
              <a:t>, </a:t>
            </a:r>
            <a:r>
              <a:rPr lang="de-DE" dirty="0" err="1"/>
              <a:t>we</a:t>
            </a:r>
            <a:r>
              <a:rPr lang="de-DE" dirty="0"/>
              <a:t> </a:t>
            </a:r>
            <a:r>
              <a:rPr lang="de-DE" dirty="0" err="1"/>
              <a:t>can</a:t>
            </a:r>
            <a:r>
              <a:rPr lang="de-DE" dirty="0"/>
              <a:t> </a:t>
            </a:r>
            <a:r>
              <a:rPr lang="de-DE" dirty="0" err="1"/>
              <a:t>observe</a:t>
            </a:r>
            <a:r>
              <a:rPr lang="de-DE" dirty="0"/>
              <a:t> </a:t>
            </a:r>
            <a:r>
              <a:rPr lang="de-DE" dirty="0" err="1"/>
              <a:t>the</a:t>
            </a:r>
            <a:r>
              <a:rPr lang="de-DE" dirty="0"/>
              <a:t> </a:t>
            </a:r>
            <a:r>
              <a:rPr lang="de-DE" dirty="0" err="1"/>
              <a:t>changes</a:t>
            </a:r>
            <a:r>
              <a:rPr lang="de-DE" dirty="0"/>
              <a:t> </a:t>
            </a:r>
            <a:r>
              <a:rPr lang="de-DE" dirty="0" err="1"/>
              <a:t>to</a:t>
            </a:r>
            <a:r>
              <a:rPr lang="de-DE" dirty="0"/>
              <a:t> </a:t>
            </a:r>
            <a:r>
              <a:rPr lang="de-DE" dirty="0" err="1"/>
              <a:t>the</a:t>
            </a:r>
            <a:r>
              <a:rPr lang="de-DE" dirty="0"/>
              <a:t> </a:t>
            </a:r>
            <a:r>
              <a:rPr lang="de-DE" dirty="0" err="1"/>
              <a:t>user</a:t>
            </a:r>
            <a:r>
              <a:rPr lang="de-DE" dirty="0"/>
              <a:t> </a:t>
            </a:r>
            <a:r>
              <a:rPr lang="de-DE" dirty="0" err="1"/>
              <a:t>selection</a:t>
            </a:r>
            <a:r>
              <a:rPr lang="de-DE" dirty="0"/>
              <a:t> </a:t>
            </a:r>
            <a:r>
              <a:rPr lang="de-DE" dirty="0" err="1"/>
              <a:t>between</a:t>
            </a:r>
            <a:r>
              <a:rPr lang="de-DE" dirty="0"/>
              <a:t> </a:t>
            </a:r>
            <a:r>
              <a:rPr lang="de-DE" dirty="0" err="1"/>
              <a:t>scenes</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35</a:t>
            </a:fld>
            <a:endParaRPr lang="en-US"/>
          </a:p>
        </p:txBody>
      </p:sp>
    </p:spTree>
    <p:extLst>
      <p:ext uri="{BB962C8B-B14F-4D97-AF65-F5344CB8AC3E}">
        <p14:creationId xmlns:p14="http://schemas.microsoft.com/office/powerpoint/2010/main" val="32961623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Within</a:t>
            </a:r>
            <a:r>
              <a:rPr lang="de-DE" dirty="0"/>
              <a:t> </a:t>
            </a:r>
            <a:r>
              <a:rPr lang="de-DE" dirty="0" err="1"/>
              <a:t>Categories</a:t>
            </a:r>
            <a:r>
              <a:rPr lang="de-DE" dirty="0"/>
              <a:t>, </a:t>
            </a:r>
            <a:r>
              <a:rPr lang="de-DE" dirty="0" err="1"/>
              <a:t>we</a:t>
            </a:r>
            <a:r>
              <a:rPr lang="de-DE" dirty="0"/>
              <a:t> </a:t>
            </a:r>
            <a:r>
              <a:rPr lang="de-DE" dirty="0" err="1"/>
              <a:t>can</a:t>
            </a:r>
            <a:r>
              <a:rPr lang="de-DE" dirty="0"/>
              <a:t> </a:t>
            </a:r>
            <a:r>
              <a:rPr lang="de-DE" dirty="0" err="1"/>
              <a:t>see</a:t>
            </a:r>
            <a:r>
              <a:rPr lang="de-DE" dirty="0"/>
              <a:t> </a:t>
            </a:r>
            <a:r>
              <a:rPr lang="de-DE" dirty="0" err="1"/>
              <a:t>plenty</a:t>
            </a:r>
            <a:r>
              <a:rPr lang="de-DE" dirty="0"/>
              <a:t> </a:t>
            </a:r>
            <a:r>
              <a:rPr lang="de-DE" dirty="0" err="1"/>
              <a:t>of</a:t>
            </a:r>
            <a:r>
              <a:rPr lang="de-DE" dirty="0"/>
              <a:t> </a:t>
            </a:r>
            <a:r>
              <a:rPr lang="de-DE" dirty="0" err="1"/>
              <a:t>changes</a:t>
            </a:r>
            <a:r>
              <a:rPr lang="de-DE" dirty="0"/>
              <a:t> but </a:t>
            </a:r>
            <a:r>
              <a:rPr lang="de-DE" dirty="0" err="1"/>
              <a:t>no</a:t>
            </a:r>
            <a:r>
              <a:rPr lang="de-DE" dirty="0"/>
              <a:t> </a:t>
            </a:r>
            <a:r>
              <a:rPr lang="de-DE" dirty="0" err="1"/>
              <a:t>clear</a:t>
            </a:r>
            <a:r>
              <a:rPr lang="de-DE" dirty="0"/>
              <a:t> </a:t>
            </a:r>
            <a:r>
              <a:rPr lang="de-DE" dirty="0" err="1"/>
              <a:t>trends</a:t>
            </a:r>
            <a:r>
              <a:rPr lang="de-DE" dirty="0"/>
              <a:t>. </a:t>
            </a:r>
            <a:r>
              <a:rPr lang="de-DE" dirty="0" err="1"/>
              <a:t>We</a:t>
            </a:r>
            <a:r>
              <a:rPr lang="de-DE" dirty="0"/>
              <a:t> </a:t>
            </a:r>
            <a:r>
              <a:rPr lang="de-DE" dirty="0" err="1"/>
              <a:t>observe</a:t>
            </a:r>
            <a:r>
              <a:rPr lang="de-DE" dirty="0"/>
              <a:t> </a:t>
            </a:r>
            <a:r>
              <a:rPr lang="de-DE" dirty="0" err="1"/>
              <a:t>that</a:t>
            </a:r>
            <a:r>
              <a:rPr lang="de-DE" dirty="0"/>
              <a:t> </a:t>
            </a:r>
            <a:r>
              <a:rPr lang="de-DE" dirty="0" err="1"/>
              <a:t>besides</a:t>
            </a:r>
            <a:r>
              <a:rPr lang="de-DE" dirty="0"/>
              <a:t> all </a:t>
            </a:r>
            <a:r>
              <a:rPr lang="de-DE" dirty="0" err="1"/>
              <a:t>changes</a:t>
            </a:r>
            <a:r>
              <a:rPr lang="de-DE" dirty="0"/>
              <a:t> </a:t>
            </a:r>
            <a:r>
              <a:rPr lang="de-DE" dirty="0" err="1"/>
              <a:t>the</a:t>
            </a:r>
            <a:r>
              <a:rPr lang="de-DE" dirty="0"/>
              <a:t> </a:t>
            </a:r>
            <a:r>
              <a:rPr lang="de-DE" dirty="0" err="1"/>
              <a:t>star</a:t>
            </a:r>
            <a:r>
              <a:rPr lang="de-DE" dirty="0"/>
              <a:t> score </a:t>
            </a:r>
            <a:r>
              <a:rPr lang="de-DE" dirty="0" err="1"/>
              <a:t>increase</a:t>
            </a:r>
            <a:r>
              <a:rPr lang="de-DE" dirty="0"/>
              <a:t>.</a:t>
            </a:r>
          </a:p>
          <a:p>
            <a:r>
              <a:rPr lang="de-DE" dirty="0"/>
              <a:t>Due </a:t>
            </a:r>
            <a:r>
              <a:rPr lang="de-DE" dirty="0" err="1"/>
              <a:t>to</a:t>
            </a:r>
            <a:r>
              <a:rPr lang="de-DE" dirty="0"/>
              <a:t> </a:t>
            </a:r>
            <a:r>
              <a:rPr lang="de-DE" dirty="0" err="1"/>
              <a:t>challenging</a:t>
            </a:r>
            <a:r>
              <a:rPr lang="de-DE" dirty="0"/>
              <a:t> </a:t>
            </a:r>
            <a:r>
              <a:rPr lang="de-DE" dirty="0" err="1"/>
              <a:t>nature</a:t>
            </a:r>
            <a:r>
              <a:rPr lang="de-DE" dirty="0"/>
              <a:t> </a:t>
            </a:r>
            <a:r>
              <a:rPr lang="de-DE" dirty="0" err="1"/>
              <a:t>of</a:t>
            </a:r>
            <a:r>
              <a:rPr lang="de-DE" dirty="0"/>
              <a:t> score </a:t>
            </a:r>
            <a:r>
              <a:rPr lang="de-DE" dirty="0" err="1"/>
              <a:t>definition</a:t>
            </a:r>
            <a:r>
              <a:rPr lang="de-DE" dirty="0"/>
              <a:t> </a:t>
            </a:r>
            <a:r>
              <a:rPr lang="de-DE" dirty="0" err="1"/>
              <a:t>this</a:t>
            </a:r>
            <a:r>
              <a:rPr lang="de-DE" dirty="0"/>
              <a:t> </a:t>
            </a:r>
            <a:r>
              <a:rPr lang="de-DE" dirty="0" err="1"/>
              <a:t>is</a:t>
            </a:r>
            <a:r>
              <a:rPr lang="de-DE" dirty="0"/>
              <a:t> </a:t>
            </a:r>
            <a:r>
              <a:rPr lang="de-DE" dirty="0" err="1"/>
              <a:t>no</a:t>
            </a:r>
            <a:r>
              <a:rPr lang="de-DE" dirty="0"/>
              <a:t> </a:t>
            </a:r>
            <a:r>
              <a:rPr lang="de-DE" dirty="0" err="1"/>
              <a:t>clear</a:t>
            </a:r>
            <a:r>
              <a:rPr lang="de-DE" dirty="0"/>
              <a:t> </a:t>
            </a:r>
            <a:r>
              <a:rPr lang="de-DE" dirty="0" err="1"/>
              <a:t>sign</a:t>
            </a:r>
            <a:r>
              <a:rPr lang="de-DE" dirty="0"/>
              <a:t> </a:t>
            </a:r>
            <a:r>
              <a:rPr lang="de-DE" dirty="0" err="1"/>
              <a:t>for</a:t>
            </a:r>
            <a:r>
              <a:rPr lang="de-DE" dirty="0"/>
              <a:t> a </a:t>
            </a:r>
            <a:r>
              <a:rPr lang="de-DE" dirty="0" err="1"/>
              <a:t>learning</a:t>
            </a:r>
            <a:r>
              <a:rPr lang="de-DE" dirty="0"/>
              <a:t> </a:t>
            </a:r>
            <a:r>
              <a:rPr lang="de-DE" dirty="0" err="1"/>
              <a:t>effect</a:t>
            </a:r>
            <a:r>
              <a:rPr lang="de-DE" dirty="0"/>
              <a:t>.</a:t>
            </a:r>
          </a:p>
          <a:p>
            <a:endParaRPr lang="de-DE" dirty="0"/>
          </a:p>
          <a:p>
            <a:r>
              <a:rPr lang="de-DE" dirty="0">
                <a:sym typeface="Wingdings" panose="05000000000000000000" pitchFamily="2" charset="2"/>
              </a:rPr>
              <a:t> </a:t>
            </a:r>
            <a:r>
              <a:rPr lang="de-DE" dirty="0" err="1">
                <a:sym typeface="Wingdings" panose="05000000000000000000" pitchFamily="2" charset="2"/>
              </a:rPr>
              <a:t>No</a:t>
            </a:r>
            <a:r>
              <a:rPr lang="de-DE" dirty="0">
                <a:sym typeface="Wingdings" panose="05000000000000000000" pitchFamily="2" charset="2"/>
              </a:rPr>
              <a:t> CLEAR </a:t>
            </a:r>
            <a:r>
              <a:rPr lang="de-DE" dirty="0" err="1">
                <a:sym typeface="Wingdings" panose="05000000000000000000" pitchFamily="2" charset="2"/>
              </a:rPr>
              <a:t>learning</a:t>
            </a:r>
            <a:r>
              <a:rPr lang="de-DE" dirty="0">
                <a:sym typeface="Wingdings" panose="05000000000000000000" pitchFamily="2" charset="2"/>
              </a:rPr>
              <a:t> </a:t>
            </a:r>
            <a:r>
              <a:rPr lang="de-DE" dirty="0" err="1">
                <a:sym typeface="Wingdings" panose="05000000000000000000" pitchFamily="2" charset="2"/>
              </a:rPr>
              <a:t>effect</a:t>
            </a:r>
            <a:r>
              <a:rPr lang="de-DE" dirty="0">
                <a:sym typeface="Wingdings" panose="05000000000000000000" pitchFamily="2" charset="2"/>
              </a:rPr>
              <a:t> </a:t>
            </a:r>
            <a:r>
              <a:rPr lang="de-DE" dirty="0" err="1">
                <a:sym typeface="Wingdings" panose="05000000000000000000" pitchFamily="2" charset="2"/>
              </a:rPr>
              <a:t>can</a:t>
            </a:r>
            <a:r>
              <a:rPr lang="de-DE" dirty="0">
                <a:sym typeface="Wingdings" panose="05000000000000000000" pitchFamily="2" charset="2"/>
              </a:rPr>
              <a:t> </a:t>
            </a:r>
            <a:r>
              <a:rPr lang="de-DE" dirty="0" err="1">
                <a:sym typeface="Wingdings" panose="05000000000000000000" pitchFamily="2" charset="2"/>
              </a:rPr>
              <a:t>be</a:t>
            </a:r>
            <a:r>
              <a:rPr lang="de-DE" dirty="0">
                <a:sym typeface="Wingdings" panose="05000000000000000000" pitchFamily="2" charset="2"/>
              </a:rPr>
              <a:t> </a:t>
            </a:r>
            <a:r>
              <a:rPr lang="de-DE" dirty="0" err="1">
                <a:sym typeface="Wingdings" panose="05000000000000000000" pitchFamily="2" charset="2"/>
              </a:rPr>
              <a:t>measured</a:t>
            </a:r>
            <a:r>
              <a:rPr lang="de-DE" dirty="0">
                <a:sym typeface="Wingdings" panose="05000000000000000000" pitchFamily="2" charset="2"/>
              </a:rPr>
              <a:t> in </a:t>
            </a:r>
            <a:r>
              <a:rPr lang="de-DE" dirty="0" err="1">
                <a:sym typeface="Wingdings" panose="05000000000000000000" pitchFamily="2" charset="2"/>
              </a:rPr>
              <a:t>the</a:t>
            </a:r>
            <a:r>
              <a:rPr lang="de-DE" dirty="0">
                <a:sym typeface="Wingdings" panose="05000000000000000000" pitchFamily="2" charset="2"/>
              </a:rPr>
              <a:t> </a:t>
            </a:r>
            <a:r>
              <a:rPr lang="de-DE" dirty="0" err="1">
                <a:sym typeface="Wingdings" panose="05000000000000000000" pitchFamily="2" charset="2"/>
              </a:rPr>
              <a:t>short</a:t>
            </a:r>
            <a:r>
              <a:rPr lang="de-DE" dirty="0">
                <a:sym typeface="Wingdings" panose="05000000000000000000" pitchFamily="2" charset="2"/>
              </a:rPr>
              <a:t>-term </a:t>
            </a:r>
            <a:r>
              <a:rPr lang="de-DE" dirty="0" err="1">
                <a:sym typeface="Wingdings" panose="05000000000000000000" pitchFamily="2" charset="2"/>
              </a:rPr>
              <a:t>experiment</a:t>
            </a:r>
            <a:r>
              <a:rPr lang="de-DE" dirty="0">
                <a:sym typeface="Wingdings" panose="05000000000000000000" pitchFamily="2" charset="2"/>
              </a:rPr>
              <a:t>. Learning </a:t>
            </a:r>
            <a:r>
              <a:rPr lang="de-DE" dirty="0" err="1">
                <a:sym typeface="Wingdings" panose="05000000000000000000" pitchFamily="2" charset="2"/>
              </a:rPr>
              <a:t>Effect</a:t>
            </a:r>
            <a:r>
              <a:rPr lang="de-DE" dirty="0">
                <a:sym typeface="Wingdings" panose="05000000000000000000" pitchFamily="2" charset="2"/>
              </a:rPr>
              <a:t> </a:t>
            </a:r>
            <a:r>
              <a:rPr lang="de-DE" dirty="0" err="1">
                <a:sym typeface="Wingdings" panose="05000000000000000000" pitchFamily="2" charset="2"/>
              </a:rPr>
              <a:t>can</a:t>
            </a:r>
            <a:r>
              <a:rPr lang="de-DE" dirty="0">
                <a:sym typeface="Wingdings" panose="05000000000000000000" pitchFamily="2" charset="2"/>
              </a:rPr>
              <a:t> </a:t>
            </a:r>
            <a:r>
              <a:rPr lang="de-DE" dirty="0" err="1">
                <a:sym typeface="Wingdings" panose="05000000000000000000" pitchFamily="2" charset="2"/>
              </a:rPr>
              <a:t>be</a:t>
            </a:r>
            <a:r>
              <a:rPr lang="de-DE" dirty="0">
                <a:sym typeface="Wingdings" panose="05000000000000000000" pitchFamily="2" charset="2"/>
              </a:rPr>
              <a:t> </a:t>
            </a:r>
            <a:r>
              <a:rPr lang="de-DE" dirty="0" err="1">
                <a:sym typeface="Wingdings" panose="05000000000000000000" pitchFamily="2" charset="2"/>
              </a:rPr>
              <a:t>regarded</a:t>
            </a:r>
            <a:r>
              <a:rPr lang="de-DE" dirty="0">
                <a:sym typeface="Wingdings" panose="05000000000000000000" pitchFamily="2" charset="2"/>
              </a:rPr>
              <a:t> </a:t>
            </a:r>
            <a:r>
              <a:rPr lang="de-DE" dirty="0" err="1">
                <a:sym typeface="Wingdings" panose="05000000000000000000" pitchFamily="2" charset="2"/>
              </a:rPr>
              <a:t>as</a:t>
            </a:r>
            <a:r>
              <a:rPr lang="de-DE" dirty="0">
                <a:sym typeface="Wingdings" panose="05000000000000000000" pitchFamily="2" charset="2"/>
              </a:rPr>
              <a:t> </a:t>
            </a:r>
            <a:r>
              <a:rPr lang="de-DE" dirty="0" err="1">
                <a:sym typeface="Wingdings" panose="05000000000000000000" pitchFamily="2" charset="2"/>
              </a:rPr>
              <a:t>long</a:t>
            </a:r>
            <a:r>
              <a:rPr lang="de-DE" dirty="0">
                <a:sym typeface="Wingdings" panose="05000000000000000000" pitchFamily="2" charset="2"/>
              </a:rPr>
              <a:t>-term </a:t>
            </a:r>
            <a:r>
              <a:rPr lang="de-DE" dirty="0" err="1">
                <a:sym typeface="Wingdings" panose="05000000000000000000" pitchFamily="2" charset="2"/>
              </a:rPr>
              <a:t>effect</a:t>
            </a:r>
            <a:r>
              <a:rPr lang="de-DE" dirty="0">
                <a:sym typeface="Wingdings" panose="05000000000000000000" pitchFamily="2" charset="2"/>
              </a:rPr>
              <a:t> </a:t>
            </a:r>
            <a:r>
              <a:rPr lang="de-DE" dirty="0" err="1">
                <a:sym typeface="Wingdings" panose="05000000000000000000" pitchFamily="2" charset="2"/>
              </a:rPr>
              <a:t>that</a:t>
            </a:r>
            <a:r>
              <a:rPr lang="de-DE" dirty="0">
                <a:sym typeface="Wingdings" panose="05000000000000000000" pitchFamily="2" charset="2"/>
              </a:rPr>
              <a:t> </a:t>
            </a:r>
            <a:r>
              <a:rPr lang="de-DE" dirty="0" err="1">
                <a:sym typeface="Wingdings" panose="05000000000000000000" pitchFamily="2" charset="2"/>
              </a:rPr>
              <a:t>cannot</a:t>
            </a:r>
            <a:r>
              <a:rPr lang="de-DE" dirty="0">
                <a:sym typeface="Wingdings" panose="05000000000000000000" pitchFamily="2" charset="2"/>
              </a:rPr>
              <a:t> </a:t>
            </a:r>
            <a:r>
              <a:rPr lang="de-DE" dirty="0" err="1">
                <a:sym typeface="Wingdings" panose="05000000000000000000" pitchFamily="2" charset="2"/>
              </a:rPr>
              <a:t>be</a:t>
            </a:r>
            <a:r>
              <a:rPr lang="de-DE" dirty="0">
                <a:sym typeface="Wingdings" panose="05000000000000000000" pitchFamily="2" charset="2"/>
              </a:rPr>
              <a:t> </a:t>
            </a:r>
            <a:r>
              <a:rPr lang="de-DE" dirty="0" err="1">
                <a:sym typeface="Wingdings" panose="05000000000000000000" pitchFamily="2" charset="2"/>
              </a:rPr>
              <a:t>measured</a:t>
            </a:r>
            <a:r>
              <a:rPr lang="de-DE" dirty="0">
                <a:sym typeface="Wingdings" panose="05000000000000000000" pitchFamily="2" charset="2"/>
              </a:rPr>
              <a:t> in </a:t>
            </a:r>
            <a:r>
              <a:rPr lang="de-DE" dirty="0" err="1">
                <a:sym typeface="Wingdings" panose="05000000000000000000" pitchFamily="2" charset="2"/>
              </a:rPr>
              <a:t>the</a:t>
            </a:r>
            <a:r>
              <a:rPr lang="de-DE" dirty="0">
                <a:sym typeface="Wingdings" panose="05000000000000000000" pitchFamily="2" charset="2"/>
              </a:rPr>
              <a:t> time frame </a:t>
            </a:r>
            <a:r>
              <a:rPr lang="de-DE" dirty="0" err="1">
                <a:sym typeface="Wingdings" panose="05000000000000000000" pitchFamily="2" charset="2"/>
              </a:rPr>
              <a:t>of</a:t>
            </a:r>
            <a:r>
              <a:rPr lang="de-DE" dirty="0">
                <a:sym typeface="Wingdings" panose="05000000000000000000" pitchFamily="2" charset="2"/>
              </a:rPr>
              <a:t> a </a:t>
            </a:r>
            <a:r>
              <a:rPr lang="de-DE" dirty="0" err="1">
                <a:sym typeface="Wingdings" panose="05000000000000000000" pitchFamily="2" charset="2"/>
              </a:rPr>
              <a:t>master‘s</a:t>
            </a:r>
            <a:r>
              <a:rPr lang="de-DE" dirty="0">
                <a:sym typeface="Wingdings" panose="05000000000000000000" pitchFamily="2" charset="2"/>
              </a:rPr>
              <a:t> </a:t>
            </a:r>
            <a:r>
              <a:rPr lang="de-DE" dirty="0" err="1">
                <a:sym typeface="Wingdings" panose="05000000000000000000" pitchFamily="2" charset="2"/>
              </a:rPr>
              <a:t>thesis</a:t>
            </a:r>
            <a:r>
              <a:rPr lang="de-DE" dirty="0">
                <a:sym typeface="Wingdings" panose="05000000000000000000" pitchFamily="2" charset="2"/>
              </a:rPr>
              <a:t>.</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36</a:t>
            </a:fld>
            <a:endParaRPr lang="en-US"/>
          </a:p>
        </p:txBody>
      </p:sp>
    </p:spTree>
    <p:extLst>
      <p:ext uri="{BB962C8B-B14F-4D97-AF65-F5344CB8AC3E}">
        <p14:creationId xmlns:p14="http://schemas.microsoft.com/office/powerpoint/2010/main" val="6925706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Direct</a:t>
            </a:r>
            <a:r>
              <a:rPr lang="de-DE" dirty="0"/>
              <a:t> </a:t>
            </a:r>
            <a:r>
              <a:rPr lang="de-DE" dirty="0" err="1"/>
              <a:t>comparison</a:t>
            </a:r>
            <a:r>
              <a:rPr lang="de-DE" dirty="0"/>
              <a:t> </a:t>
            </a:r>
            <a:r>
              <a:rPr lang="de-DE" dirty="0" err="1"/>
              <a:t>of</a:t>
            </a:r>
            <a:r>
              <a:rPr lang="de-DE" dirty="0"/>
              <a:t> </a:t>
            </a:r>
            <a:r>
              <a:rPr lang="de-DE" dirty="0" err="1"/>
              <a:t>both</a:t>
            </a:r>
            <a:r>
              <a:rPr lang="de-DE" dirty="0"/>
              <a:t> </a:t>
            </a:r>
            <a:r>
              <a:rPr lang="de-DE" dirty="0" err="1"/>
              <a:t>scenes</a:t>
            </a:r>
            <a:r>
              <a:rPr lang="de-DE" dirty="0"/>
              <a:t> </a:t>
            </a:r>
            <a:r>
              <a:rPr lang="de-DE" dirty="0" err="1"/>
              <a:t>shows</a:t>
            </a:r>
            <a:r>
              <a:rPr lang="de-DE" dirty="0"/>
              <a:t> </a:t>
            </a:r>
            <a:r>
              <a:rPr lang="de-DE" dirty="0" err="1"/>
              <a:t>that</a:t>
            </a:r>
            <a:r>
              <a:rPr lang="de-DE" dirty="0"/>
              <a:t> </a:t>
            </a:r>
            <a:r>
              <a:rPr lang="de-DE" dirty="0" err="1"/>
              <a:t>users</a:t>
            </a:r>
            <a:r>
              <a:rPr lang="de-DE" dirty="0"/>
              <a:t> </a:t>
            </a:r>
            <a:r>
              <a:rPr lang="de-DE" dirty="0" err="1"/>
              <a:t>expectedly</a:t>
            </a:r>
            <a:r>
              <a:rPr lang="de-DE" dirty="0"/>
              <a:t> </a:t>
            </a:r>
            <a:r>
              <a:rPr lang="de-DE" dirty="0" err="1"/>
              <a:t>select</a:t>
            </a:r>
            <a:r>
              <a:rPr lang="de-DE" dirty="0"/>
              <a:t> </a:t>
            </a:r>
            <a:r>
              <a:rPr lang="de-DE" dirty="0" err="1"/>
              <a:t>less</a:t>
            </a:r>
            <a:r>
              <a:rPr lang="de-DE" dirty="0"/>
              <a:t> </a:t>
            </a:r>
            <a:r>
              <a:rPr lang="de-DE" dirty="0" err="1"/>
              <a:t>calories</a:t>
            </a:r>
            <a:r>
              <a:rPr lang="de-DE" dirty="0"/>
              <a:t> </a:t>
            </a:r>
            <a:r>
              <a:rPr lang="de-DE" dirty="0" err="1"/>
              <a:t>than</a:t>
            </a:r>
            <a:r>
              <a:rPr lang="de-DE" dirty="0"/>
              <a:t> personal </a:t>
            </a:r>
            <a:r>
              <a:rPr lang="de-DE" dirty="0" err="1"/>
              <a:t>average</a:t>
            </a:r>
            <a:r>
              <a:rPr lang="de-DE" dirty="0"/>
              <a:t> </a:t>
            </a:r>
            <a:r>
              <a:rPr lang="de-DE" dirty="0" err="1"/>
              <a:t>daily</a:t>
            </a:r>
            <a:r>
              <a:rPr lang="de-DE" dirty="0"/>
              <a:t> </a:t>
            </a:r>
            <a:r>
              <a:rPr lang="de-DE" dirty="0" err="1"/>
              <a:t>energy</a:t>
            </a:r>
            <a:r>
              <a:rPr lang="de-DE" dirty="0"/>
              <a:t> </a:t>
            </a:r>
            <a:r>
              <a:rPr lang="de-DE" dirty="0" err="1"/>
              <a:t>level</a:t>
            </a:r>
            <a:r>
              <a:rPr lang="de-DE" dirty="0"/>
              <a:t> (limited Provision </a:t>
            </a:r>
            <a:r>
              <a:rPr lang="de-DE" dirty="0" err="1"/>
              <a:t>of</a:t>
            </a:r>
            <a:r>
              <a:rPr lang="de-DE" dirty="0"/>
              <a:t> </a:t>
            </a:r>
            <a:r>
              <a:rPr lang="de-DE" dirty="0" err="1"/>
              <a:t>food</a:t>
            </a:r>
            <a:r>
              <a:rPr lang="de-DE" dirty="0"/>
              <a:t> </a:t>
            </a:r>
            <a:r>
              <a:rPr lang="de-DE" dirty="0" err="1"/>
              <a:t>products</a:t>
            </a:r>
            <a:r>
              <a:rPr lang="de-DE" dirty="0"/>
              <a:t>). </a:t>
            </a:r>
            <a:r>
              <a:rPr lang="de-DE" dirty="0" err="1"/>
              <a:t>Better</a:t>
            </a:r>
            <a:r>
              <a:rPr lang="de-DE" dirty="0"/>
              <a:t> Quality in </a:t>
            </a:r>
            <a:r>
              <a:rPr lang="de-DE" dirty="0" err="1"/>
              <a:t>Full</a:t>
            </a:r>
            <a:r>
              <a:rPr lang="de-DE" dirty="0"/>
              <a:t> Scene.</a:t>
            </a:r>
          </a:p>
        </p:txBody>
      </p:sp>
      <p:sp>
        <p:nvSpPr>
          <p:cNvPr id="4" name="Foliennummernplatzhalter 3"/>
          <p:cNvSpPr>
            <a:spLocks noGrp="1"/>
          </p:cNvSpPr>
          <p:nvPr>
            <p:ph type="sldNum" sz="quarter" idx="5"/>
          </p:nvPr>
        </p:nvSpPr>
        <p:spPr/>
        <p:txBody>
          <a:bodyPr/>
          <a:lstStyle/>
          <a:p>
            <a:fld id="{FDBE5A3C-A265-4226-B6A5-F3F022E3745B}" type="slidenum">
              <a:rPr lang="en-US" smtClean="0"/>
              <a:t>37</a:t>
            </a:fld>
            <a:endParaRPr lang="en-US"/>
          </a:p>
        </p:txBody>
      </p:sp>
    </p:spTree>
    <p:extLst>
      <p:ext uri="{BB962C8B-B14F-4D97-AF65-F5344CB8AC3E}">
        <p14:creationId xmlns:p14="http://schemas.microsoft.com/office/powerpoint/2010/main" val="36517542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Regarding</a:t>
            </a:r>
            <a:r>
              <a:rPr lang="de-DE" dirty="0"/>
              <a:t> (H3): Understanding and </a:t>
            </a:r>
            <a:r>
              <a:rPr lang="de-DE" dirty="0" err="1"/>
              <a:t>Influence</a:t>
            </a:r>
            <a:r>
              <a:rPr lang="de-DE" dirty="0"/>
              <a:t> </a:t>
            </a:r>
            <a:r>
              <a:rPr lang="de-DE" dirty="0" err="1"/>
              <a:t>of</a:t>
            </a:r>
            <a:r>
              <a:rPr lang="de-DE" dirty="0"/>
              <a:t> </a:t>
            </a:r>
            <a:r>
              <a:rPr lang="de-DE" dirty="0" err="1"/>
              <a:t>coloring</a:t>
            </a:r>
            <a:r>
              <a:rPr lang="de-DE" dirty="0"/>
              <a:t> on </a:t>
            </a:r>
            <a:r>
              <a:rPr lang="de-DE" dirty="0" err="1"/>
              <a:t>user</a:t>
            </a:r>
            <a:r>
              <a:rPr lang="de-DE" dirty="0"/>
              <a:t> </a:t>
            </a:r>
            <a:r>
              <a:rPr lang="de-DE" dirty="0" err="1"/>
              <a:t>decisions</a:t>
            </a:r>
            <a:r>
              <a:rPr lang="de-DE" dirty="0"/>
              <a:t> </a:t>
            </a:r>
            <a:r>
              <a:rPr lang="de-DE" dirty="0">
                <a:sym typeface="Wingdings" panose="05000000000000000000" pitchFamily="2" charset="2"/>
              </a:rPr>
              <a:t> </a:t>
            </a:r>
            <a:r>
              <a:rPr lang="de-DE" dirty="0" err="1">
                <a:sym typeface="Wingdings" panose="05000000000000000000" pitchFamily="2" charset="2"/>
              </a:rPr>
              <a:t>slightly</a:t>
            </a:r>
            <a:r>
              <a:rPr lang="de-DE" dirty="0">
                <a:sym typeface="Wingdings" panose="05000000000000000000" pitchFamily="2" charset="2"/>
              </a:rPr>
              <a:t> </a:t>
            </a:r>
            <a:r>
              <a:rPr lang="de-DE" dirty="0" err="1">
                <a:sym typeface="Wingdings" panose="05000000000000000000" pitchFamily="2" charset="2"/>
              </a:rPr>
              <a:t>better</a:t>
            </a:r>
            <a:r>
              <a:rPr lang="de-DE" dirty="0">
                <a:sym typeface="Wingdings" panose="05000000000000000000" pitchFamily="2" charset="2"/>
              </a:rPr>
              <a:t> </a:t>
            </a:r>
            <a:r>
              <a:rPr lang="de-DE" dirty="0" err="1">
                <a:sym typeface="Wingdings" panose="05000000000000000000" pitchFamily="2" charset="2"/>
              </a:rPr>
              <a:t>quality</a:t>
            </a:r>
            <a:r>
              <a:rPr lang="de-DE" dirty="0">
                <a:sym typeface="Wingdings" panose="05000000000000000000" pitchFamily="2" charset="2"/>
              </a:rPr>
              <a:t> </a:t>
            </a:r>
            <a:r>
              <a:rPr lang="de-DE" dirty="0" err="1">
                <a:sym typeface="Wingdings" panose="05000000000000000000" pitchFamily="2" charset="2"/>
              </a:rPr>
              <a:t>of</a:t>
            </a:r>
            <a:r>
              <a:rPr lang="de-DE" dirty="0">
                <a:sym typeface="Wingdings" panose="05000000000000000000" pitchFamily="2" charset="2"/>
              </a:rPr>
              <a:t> </a:t>
            </a:r>
            <a:r>
              <a:rPr lang="de-DE" dirty="0" err="1">
                <a:sym typeface="Wingdings" panose="05000000000000000000" pitchFamily="2" charset="2"/>
              </a:rPr>
              <a:t>macronutrients</a:t>
            </a:r>
            <a:r>
              <a:rPr lang="de-DE" dirty="0">
                <a:sym typeface="Wingdings" panose="05000000000000000000" pitchFamily="2" charset="2"/>
              </a:rPr>
              <a:t> in </a:t>
            </a:r>
            <a:r>
              <a:rPr lang="de-DE" dirty="0" err="1">
                <a:sym typeface="Wingdings" panose="05000000000000000000" pitchFamily="2" charset="2"/>
              </a:rPr>
              <a:t>Full</a:t>
            </a:r>
            <a:r>
              <a:rPr lang="de-DE" dirty="0">
                <a:sym typeface="Wingdings" panose="05000000000000000000" pitchFamily="2" charset="2"/>
              </a:rPr>
              <a:t> Scene.</a:t>
            </a:r>
          </a:p>
          <a:p>
            <a:r>
              <a:rPr lang="de-DE" dirty="0" err="1">
                <a:sym typeface="Wingdings" panose="05000000000000000000" pitchFamily="2" charset="2"/>
              </a:rPr>
              <a:t>Remarkably</a:t>
            </a:r>
            <a:r>
              <a:rPr lang="de-DE" dirty="0">
                <a:sym typeface="Wingdings" panose="05000000000000000000" pitchFamily="2" charset="2"/>
              </a:rPr>
              <a:t> </a:t>
            </a:r>
            <a:r>
              <a:rPr lang="de-DE" dirty="0" err="1">
                <a:sym typeface="Wingdings" panose="05000000000000000000" pitchFamily="2" charset="2"/>
              </a:rPr>
              <a:t>better</a:t>
            </a:r>
            <a:r>
              <a:rPr lang="de-DE" dirty="0">
                <a:sym typeface="Wingdings" panose="05000000000000000000" pitchFamily="2" charset="2"/>
              </a:rPr>
              <a:t> </a:t>
            </a:r>
            <a:r>
              <a:rPr lang="de-DE" dirty="0" err="1">
                <a:sym typeface="Wingdings" panose="05000000000000000000" pitchFamily="2" charset="2"/>
              </a:rPr>
              <a:t>meet</a:t>
            </a:r>
            <a:r>
              <a:rPr lang="de-DE" dirty="0">
                <a:sym typeface="Wingdings" panose="05000000000000000000" pitchFamily="2" charset="2"/>
              </a:rPr>
              <a:t> </a:t>
            </a:r>
            <a:r>
              <a:rPr lang="de-DE" dirty="0" err="1">
                <a:sym typeface="Wingdings" panose="05000000000000000000" pitchFamily="2" charset="2"/>
              </a:rPr>
              <a:t>of</a:t>
            </a:r>
            <a:r>
              <a:rPr lang="de-DE" dirty="0">
                <a:sym typeface="Wingdings" panose="05000000000000000000" pitchFamily="2" charset="2"/>
              </a:rPr>
              <a:t> </a:t>
            </a:r>
            <a:r>
              <a:rPr lang="de-DE" dirty="0" err="1">
                <a:sym typeface="Wingdings" panose="05000000000000000000" pitchFamily="2" charset="2"/>
              </a:rPr>
              <a:t>energy</a:t>
            </a:r>
            <a:r>
              <a:rPr lang="de-DE" dirty="0">
                <a:sym typeface="Wingdings" panose="05000000000000000000" pitchFamily="2" charset="2"/>
              </a:rPr>
              <a:t> </a:t>
            </a:r>
            <a:r>
              <a:rPr lang="de-DE" dirty="0" err="1">
                <a:sym typeface="Wingdings" panose="05000000000000000000" pitchFamily="2" charset="2"/>
              </a:rPr>
              <a:t>level</a:t>
            </a:r>
            <a:r>
              <a:rPr lang="de-DE" dirty="0">
                <a:sym typeface="Wingdings" panose="05000000000000000000" pitchFamily="2" charset="2"/>
              </a:rPr>
              <a:t> and </a:t>
            </a:r>
            <a:r>
              <a:rPr lang="de-DE" dirty="0" err="1">
                <a:sym typeface="Wingdings" panose="05000000000000000000" pitchFamily="2" charset="2"/>
              </a:rPr>
              <a:t>sugar</a:t>
            </a:r>
            <a:r>
              <a:rPr lang="de-DE" dirty="0">
                <a:sym typeface="Wingdings" panose="05000000000000000000" pitchFamily="2" charset="2"/>
              </a:rPr>
              <a:t> </a:t>
            </a:r>
            <a:r>
              <a:rPr lang="de-DE" dirty="0" err="1">
                <a:sym typeface="Wingdings" panose="05000000000000000000" pitchFamily="2" charset="2"/>
              </a:rPr>
              <a:t>decrease</a:t>
            </a:r>
            <a:r>
              <a:rPr lang="de-DE" dirty="0">
                <a:sym typeface="Wingdings" panose="05000000000000000000" pitchFamily="2" charset="2"/>
              </a:rPr>
              <a:t> </a:t>
            </a:r>
            <a:r>
              <a:rPr lang="de-DE" dirty="0" err="1">
                <a:sym typeface="Wingdings" panose="05000000000000000000" pitchFamily="2" charset="2"/>
              </a:rPr>
              <a:t>even</a:t>
            </a:r>
            <a:r>
              <a:rPr lang="de-DE" dirty="0">
                <a:sym typeface="Wingdings" panose="05000000000000000000" pitchFamily="2" charset="2"/>
              </a:rPr>
              <a:t> </a:t>
            </a:r>
            <a:r>
              <a:rPr lang="de-DE" dirty="0" err="1">
                <a:sym typeface="Wingdings" panose="05000000000000000000" pitchFamily="2" charset="2"/>
              </a:rPr>
              <a:t>though</a:t>
            </a:r>
            <a:r>
              <a:rPr lang="de-DE" dirty="0">
                <a:sym typeface="Wingdings" panose="05000000000000000000" pitchFamily="2" charset="2"/>
              </a:rPr>
              <a:t> </a:t>
            </a:r>
            <a:r>
              <a:rPr lang="de-DE" dirty="0" err="1">
                <a:sym typeface="Wingdings" panose="05000000000000000000" pitchFamily="2" charset="2"/>
              </a:rPr>
              <a:t>carbohydrates</a:t>
            </a:r>
            <a:r>
              <a:rPr lang="de-DE" dirty="0">
                <a:sym typeface="Wingdings" panose="05000000000000000000" pitchFamily="2" charset="2"/>
              </a:rPr>
              <a:t> </a:t>
            </a:r>
            <a:r>
              <a:rPr lang="de-DE" dirty="0" err="1">
                <a:sym typeface="Wingdings" panose="05000000000000000000" pitchFamily="2" charset="2"/>
              </a:rPr>
              <a:t>increase</a:t>
            </a:r>
            <a:r>
              <a:rPr lang="de-DE" dirty="0">
                <a:sym typeface="Wingdings" panose="05000000000000000000" pitchFamily="2" charset="2"/>
              </a:rPr>
              <a:t>. </a:t>
            </a:r>
            <a:r>
              <a:rPr lang="de-DE" dirty="0" err="1">
                <a:sym typeface="Wingdings" panose="05000000000000000000" pitchFamily="2" charset="2"/>
              </a:rPr>
              <a:t>Smaller</a:t>
            </a:r>
            <a:r>
              <a:rPr lang="de-DE" dirty="0">
                <a:sym typeface="Wingdings" panose="05000000000000000000" pitchFamily="2" charset="2"/>
              </a:rPr>
              <a:t> </a:t>
            </a:r>
            <a:r>
              <a:rPr lang="de-DE" dirty="0" err="1">
                <a:sym typeface="Wingdings" panose="05000000000000000000" pitchFamily="2" charset="2"/>
              </a:rPr>
              <a:t>proportion</a:t>
            </a:r>
            <a:r>
              <a:rPr lang="de-DE" dirty="0">
                <a:sym typeface="Wingdings" panose="05000000000000000000" pitchFamily="2" charset="2"/>
              </a:rPr>
              <a:t> (</a:t>
            </a:r>
            <a:r>
              <a:rPr lang="de-DE" dirty="0" err="1">
                <a:sym typeface="Wingdings" panose="05000000000000000000" pitchFamily="2" charset="2"/>
              </a:rPr>
              <a:t>saturated</a:t>
            </a:r>
            <a:r>
              <a:rPr lang="de-DE" dirty="0">
                <a:sym typeface="Wingdings" panose="05000000000000000000" pitchFamily="2" charset="2"/>
              </a:rPr>
              <a:t>) </a:t>
            </a:r>
            <a:r>
              <a:rPr lang="de-DE" dirty="0" err="1">
                <a:sym typeface="Wingdings" panose="05000000000000000000" pitchFamily="2" charset="2"/>
              </a:rPr>
              <a:t>fats</a:t>
            </a:r>
            <a:r>
              <a:rPr lang="de-DE" dirty="0">
                <a:sym typeface="Wingdings" panose="05000000000000000000" pitchFamily="2" charset="2"/>
              </a:rPr>
              <a:t>.</a:t>
            </a:r>
          </a:p>
          <a:p>
            <a:r>
              <a:rPr lang="de-DE" dirty="0">
                <a:sym typeface="Wingdings" panose="05000000000000000000" pitchFamily="2" charset="2"/>
              </a:rPr>
              <a:t>(24)</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38</a:t>
            </a:fld>
            <a:endParaRPr lang="en-US"/>
          </a:p>
        </p:txBody>
      </p:sp>
    </p:spTree>
    <p:extLst>
      <p:ext uri="{BB962C8B-B14F-4D97-AF65-F5344CB8AC3E}">
        <p14:creationId xmlns:p14="http://schemas.microsoft.com/office/powerpoint/2010/main" val="36138583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err="1"/>
              <a:t>Besides</a:t>
            </a:r>
            <a:r>
              <a:rPr lang="de-DE" dirty="0"/>
              <a:t> </a:t>
            </a:r>
            <a:r>
              <a:rPr lang="de-DE" dirty="0" err="1"/>
              <a:t>two</a:t>
            </a:r>
            <a:r>
              <a:rPr lang="de-DE" dirty="0"/>
              <a:t> </a:t>
            </a:r>
            <a:r>
              <a:rPr lang="de-DE" dirty="0" err="1"/>
              <a:t>values</a:t>
            </a:r>
            <a:r>
              <a:rPr lang="de-DE" dirty="0"/>
              <a:t> </a:t>
            </a:r>
            <a:r>
              <a:rPr lang="de-DE" dirty="0" err="1"/>
              <a:t>for</a:t>
            </a:r>
            <a:r>
              <a:rPr lang="de-DE" dirty="0"/>
              <a:t> </a:t>
            </a:r>
            <a:r>
              <a:rPr lang="de-DE" dirty="0" err="1"/>
              <a:t>Selection</a:t>
            </a:r>
            <a:r>
              <a:rPr lang="de-DE" dirty="0"/>
              <a:t> in </a:t>
            </a:r>
            <a:r>
              <a:rPr lang="de-DE" dirty="0" err="1"/>
              <a:t>Reduced</a:t>
            </a:r>
            <a:r>
              <a:rPr lang="de-DE" dirty="0"/>
              <a:t> Scene, </a:t>
            </a:r>
            <a:r>
              <a:rPr lang="de-DE" dirty="0" err="1"/>
              <a:t>we</a:t>
            </a:r>
            <a:r>
              <a:rPr lang="de-DE" dirty="0"/>
              <a:t> </a:t>
            </a:r>
            <a:r>
              <a:rPr lang="de-DE" dirty="0" err="1"/>
              <a:t>always</a:t>
            </a:r>
            <a:r>
              <a:rPr lang="de-DE" dirty="0"/>
              <a:t> </a:t>
            </a:r>
            <a:r>
              <a:rPr lang="de-DE" dirty="0" err="1"/>
              <a:t>record</a:t>
            </a:r>
            <a:r>
              <a:rPr lang="de-DE" dirty="0"/>
              <a:t> </a:t>
            </a:r>
            <a:r>
              <a:rPr lang="de-DE" dirty="0" err="1"/>
              <a:t>more</a:t>
            </a:r>
            <a:r>
              <a:rPr lang="de-DE" dirty="0"/>
              <a:t> </a:t>
            </a:r>
            <a:r>
              <a:rPr lang="de-DE" dirty="0" err="1"/>
              <a:t>interactions</a:t>
            </a:r>
            <a:r>
              <a:rPr lang="de-DE" dirty="0"/>
              <a:t> in </a:t>
            </a:r>
            <a:r>
              <a:rPr lang="de-DE" dirty="0" err="1"/>
              <a:t>the</a:t>
            </a:r>
            <a:r>
              <a:rPr lang="de-DE" dirty="0"/>
              <a:t> </a:t>
            </a:r>
            <a:r>
              <a:rPr lang="de-DE" dirty="0" err="1"/>
              <a:t>Full</a:t>
            </a:r>
            <a:r>
              <a:rPr lang="de-DE" dirty="0"/>
              <a:t> Scene. </a:t>
            </a:r>
            <a:r>
              <a:rPr lang="de-DE" dirty="0" err="1"/>
              <a:t>Among</a:t>
            </a:r>
            <a:r>
              <a:rPr lang="de-DE" dirty="0"/>
              <a:t> all </a:t>
            </a:r>
            <a:r>
              <a:rPr lang="de-DE" dirty="0" err="1"/>
              <a:t>categories</a:t>
            </a:r>
            <a:r>
              <a:rPr lang="de-DE" dirty="0"/>
              <a:t> </a:t>
            </a:r>
            <a:r>
              <a:rPr lang="de-DE" dirty="0" err="1"/>
              <a:t>of</a:t>
            </a:r>
            <a:r>
              <a:rPr lang="de-DE" dirty="0"/>
              <a:t> </a:t>
            </a:r>
            <a:r>
              <a:rPr lang="de-DE" dirty="0" err="1"/>
              <a:t>food</a:t>
            </a:r>
            <a:r>
              <a:rPr lang="de-DE" dirty="0"/>
              <a:t> </a:t>
            </a:r>
            <a:r>
              <a:rPr lang="de-DE" dirty="0" err="1"/>
              <a:t>products</a:t>
            </a:r>
            <a:r>
              <a:rPr lang="de-DE" dirty="0"/>
              <a:t>.</a:t>
            </a:r>
          </a:p>
          <a:p>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39</a:t>
            </a:fld>
            <a:endParaRPr lang="en-US"/>
          </a:p>
        </p:txBody>
      </p:sp>
    </p:spTree>
    <p:extLst>
      <p:ext uri="{BB962C8B-B14F-4D97-AF65-F5344CB8AC3E}">
        <p14:creationId xmlns:p14="http://schemas.microsoft.com/office/powerpoint/2010/main" val="302002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VR Systems on </a:t>
            </a:r>
            <a:r>
              <a:rPr lang="de-DE" dirty="0" err="1"/>
              <a:t>the</a:t>
            </a:r>
            <a:r>
              <a:rPr lang="de-DE" dirty="0"/>
              <a:t> </a:t>
            </a:r>
            <a:r>
              <a:rPr lang="de-DE" dirty="0" err="1"/>
              <a:t>other</a:t>
            </a:r>
            <a:r>
              <a:rPr lang="de-DE" dirty="0"/>
              <a:t> </a:t>
            </a:r>
            <a:r>
              <a:rPr lang="de-DE" dirty="0" err="1"/>
              <a:t>hand</a:t>
            </a:r>
            <a:r>
              <a:rPr lang="de-DE" dirty="0"/>
              <a:t> </a:t>
            </a:r>
            <a:r>
              <a:rPr lang="de-DE" dirty="0" err="1"/>
              <a:t>provide</a:t>
            </a:r>
            <a:r>
              <a:rPr lang="de-DE" dirty="0"/>
              <a:t> </a:t>
            </a:r>
            <a:r>
              <a:rPr lang="de-DE" dirty="0" err="1"/>
              <a:t>new</a:t>
            </a:r>
            <a:r>
              <a:rPr lang="de-DE" dirty="0"/>
              <a:t> </a:t>
            </a:r>
            <a:r>
              <a:rPr lang="de-DE" dirty="0" err="1"/>
              <a:t>ways</a:t>
            </a:r>
            <a:r>
              <a:rPr lang="de-DE" dirty="0"/>
              <a:t> </a:t>
            </a:r>
            <a:r>
              <a:rPr lang="de-DE" dirty="0" err="1"/>
              <a:t>of</a:t>
            </a:r>
            <a:r>
              <a:rPr lang="de-DE" dirty="0"/>
              <a:t> </a:t>
            </a:r>
            <a:r>
              <a:rPr lang="de-DE" dirty="0" err="1"/>
              <a:t>interaction</a:t>
            </a:r>
            <a:r>
              <a:rPr lang="de-DE" dirty="0"/>
              <a:t>, </a:t>
            </a:r>
            <a:r>
              <a:rPr lang="de-DE" dirty="0" err="1"/>
              <a:t>especially</a:t>
            </a:r>
            <a:r>
              <a:rPr lang="de-DE" dirty="0"/>
              <a:t> </a:t>
            </a:r>
            <a:r>
              <a:rPr lang="de-DE" dirty="0" err="1"/>
              <a:t>with</a:t>
            </a:r>
            <a:r>
              <a:rPr lang="de-DE" dirty="0"/>
              <a:t> </a:t>
            </a:r>
            <a:r>
              <a:rPr lang="de-DE" dirty="0" err="1"/>
              <a:t>younger</a:t>
            </a:r>
            <a:r>
              <a:rPr lang="de-DE" dirty="0"/>
              <a:t> </a:t>
            </a:r>
            <a:r>
              <a:rPr lang="de-DE" dirty="0" err="1"/>
              <a:t>generation</a:t>
            </a:r>
            <a:endParaRPr lang="de-DE" dirty="0"/>
          </a:p>
          <a:p>
            <a:r>
              <a:rPr lang="de-DE" dirty="0" err="1"/>
              <a:t>Capability</a:t>
            </a:r>
            <a:r>
              <a:rPr lang="de-DE" dirty="0"/>
              <a:t> </a:t>
            </a:r>
            <a:r>
              <a:rPr lang="de-DE" dirty="0" err="1"/>
              <a:t>to</a:t>
            </a:r>
            <a:r>
              <a:rPr lang="de-DE" dirty="0"/>
              <a:t> </a:t>
            </a:r>
            <a:r>
              <a:rPr lang="de-DE" dirty="0" err="1"/>
              <a:t>revolutionlize</a:t>
            </a:r>
            <a:r>
              <a:rPr lang="de-DE" dirty="0"/>
              <a:t> </a:t>
            </a:r>
            <a:r>
              <a:rPr lang="de-DE" dirty="0" err="1"/>
              <a:t>education</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4</a:t>
            </a:fld>
            <a:endParaRPr lang="en-US"/>
          </a:p>
        </p:txBody>
      </p:sp>
    </p:spTree>
    <p:extLst>
      <p:ext uri="{BB962C8B-B14F-4D97-AF65-F5344CB8AC3E}">
        <p14:creationId xmlns:p14="http://schemas.microsoft.com/office/powerpoint/2010/main" val="16466164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In </a:t>
            </a:r>
            <a:r>
              <a:rPr lang="de-DE" dirty="0" err="1"/>
              <a:t>general</a:t>
            </a:r>
            <a:r>
              <a:rPr lang="de-DE" dirty="0"/>
              <a:t>, </a:t>
            </a:r>
            <a:r>
              <a:rPr lang="de-DE" dirty="0" err="1"/>
              <a:t>users</a:t>
            </a:r>
            <a:r>
              <a:rPr lang="de-DE" dirty="0"/>
              <a:t> </a:t>
            </a:r>
            <a:r>
              <a:rPr lang="de-DE" dirty="0" err="1"/>
              <a:t>took</a:t>
            </a:r>
            <a:r>
              <a:rPr lang="de-DE" dirty="0"/>
              <a:t> </a:t>
            </a:r>
            <a:r>
              <a:rPr lang="de-DE" dirty="0" err="1"/>
              <a:t>noticeably</a:t>
            </a:r>
            <a:r>
              <a:rPr lang="de-DE" dirty="0"/>
              <a:t> </a:t>
            </a:r>
            <a:r>
              <a:rPr lang="de-DE" dirty="0" err="1"/>
              <a:t>more</a:t>
            </a:r>
            <a:r>
              <a:rPr lang="de-DE" dirty="0"/>
              <a:t> </a:t>
            </a:r>
            <a:r>
              <a:rPr lang="de-DE" dirty="0" err="1"/>
              <a:t>timei</a:t>
            </a:r>
            <a:r>
              <a:rPr lang="de-DE" dirty="0"/>
              <a:t> in </a:t>
            </a:r>
            <a:r>
              <a:rPr lang="de-DE" dirty="0" err="1"/>
              <a:t>full</a:t>
            </a:r>
            <a:r>
              <a:rPr lang="de-DE" dirty="0"/>
              <a:t> </a:t>
            </a:r>
            <a:r>
              <a:rPr lang="de-DE" dirty="0" err="1"/>
              <a:t>scene</a:t>
            </a: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Whole </a:t>
            </a:r>
            <a:r>
              <a:rPr lang="de-DE" dirty="0" err="1"/>
              <a:t>Grain</a:t>
            </a:r>
            <a:r>
              <a:rPr lang="de-DE" dirty="0"/>
              <a:t> Products </a:t>
            </a:r>
            <a:r>
              <a:rPr lang="de-DE" dirty="0" err="1"/>
              <a:t>were</a:t>
            </a:r>
            <a:r>
              <a:rPr lang="de-DE" dirty="0"/>
              <a:t> </a:t>
            </a:r>
            <a:r>
              <a:rPr lang="de-DE" dirty="0" err="1"/>
              <a:t>interacted</a:t>
            </a:r>
            <a:r>
              <a:rPr lang="de-DE" dirty="0"/>
              <a:t> </a:t>
            </a:r>
            <a:r>
              <a:rPr lang="de-DE" dirty="0" err="1"/>
              <a:t>with</a:t>
            </a:r>
            <a:r>
              <a:rPr lang="de-DE" dirty="0"/>
              <a:t> </a:t>
            </a:r>
            <a:r>
              <a:rPr lang="de-DE" dirty="0" err="1"/>
              <a:t>the</a:t>
            </a:r>
            <a:r>
              <a:rPr lang="de-DE" dirty="0"/>
              <a:t> </a:t>
            </a:r>
            <a:r>
              <a:rPr lang="de-DE" dirty="0" err="1"/>
              <a:t>longest</a:t>
            </a:r>
            <a:r>
              <a:rPr lang="de-DE" dirty="0"/>
              <a:t>, but </a:t>
            </a:r>
            <a:r>
              <a:rPr lang="de-DE" dirty="0" err="1"/>
              <a:t>second</a:t>
            </a:r>
            <a:r>
              <a:rPr lang="de-DE" dirty="0"/>
              <a:t> </a:t>
            </a:r>
            <a:r>
              <a:rPr lang="de-DE" dirty="0" err="1"/>
              <a:t>shortest</a:t>
            </a:r>
            <a:r>
              <a:rPr lang="de-DE" dirty="0"/>
              <a:t> </a:t>
            </a:r>
            <a:r>
              <a:rPr lang="de-DE" dirty="0" err="1"/>
              <a:t>deselection</a:t>
            </a:r>
            <a:r>
              <a:rPr lang="de-DE" dirty="0"/>
              <a:t> time.</a:t>
            </a:r>
          </a:p>
        </p:txBody>
      </p:sp>
      <p:sp>
        <p:nvSpPr>
          <p:cNvPr id="4" name="Foliennummernplatzhalter 3"/>
          <p:cNvSpPr>
            <a:spLocks noGrp="1"/>
          </p:cNvSpPr>
          <p:nvPr>
            <p:ph type="sldNum" sz="quarter" idx="5"/>
          </p:nvPr>
        </p:nvSpPr>
        <p:spPr/>
        <p:txBody>
          <a:bodyPr/>
          <a:lstStyle/>
          <a:p>
            <a:fld id="{FDBE5A3C-A265-4226-B6A5-F3F022E3745B}" type="slidenum">
              <a:rPr lang="en-US" smtClean="0"/>
              <a:t>40</a:t>
            </a:fld>
            <a:endParaRPr lang="en-US"/>
          </a:p>
        </p:txBody>
      </p:sp>
    </p:spTree>
    <p:extLst>
      <p:ext uri="{BB962C8B-B14F-4D97-AF65-F5344CB8AC3E}">
        <p14:creationId xmlns:p14="http://schemas.microsoft.com/office/powerpoint/2010/main" val="10385268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Nuts/</a:t>
            </a:r>
            <a:r>
              <a:rPr lang="de-DE" dirty="0" err="1"/>
              <a:t>Legumes</a:t>
            </a:r>
            <a:r>
              <a:rPr lang="de-DE" dirty="0"/>
              <a:t> and Whole </a:t>
            </a:r>
            <a:r>
              <a:rPr lang="de-DE" dirty="0" err="1"/>
              <a:t>Grain</a:t>
            </a:r>
            <a:r>
              <a:rPr lang="de-DE" dirty="0"/>
              <a:t> Products </a:t>
            </a:r>
            <a:r>
              <a:rPr lang="de-DE" dirty="0" err="1"/>
              <a:t>were</a:t>
            </a:r>
            <a:r>
              <a:rPr lang="de-DE" dirty="0"/>
              <a:t> </a:t>
            </a:r>
            <a:r>
              <a:rPr lang="de-DE" dirty="0" err="1"/>
              <a:t>interacted</a:t>
            </a:r>
            <a:r>
              <a:rPr lang="de-DE" dirty="0"/>
              <a:t> </a:t>
            </a:r>
            <a:r>
              <a:rPr lang="de-DE" dirty="0" err="1"/>
              <a:t>with</a:t>
            </a:r>
            <a:r>
              <a:rPr lang="de-DE" dirty="0"/>
              <a:t> </a:t>
            </a:r>
            <a:r>
              <a:rPr lang="de-DE" dirty="0" err="1"/>
              <a:t>the</a:t>
            </a:r>
            <a:r>
              <a:rPr lang="de-DE" dirty="0"/>
              <a:t> </a:t>
            </a:r>
            <a:r>
              <a:rPr lang="de-DE" dirty="0" err="1"/>
              <a:t>longest</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41</a:t>
            </a:fld>
            <a:endParaRPr lang="en-US"/>
          </a:p>
        </p:txBody>
      </p:sp>
    </p:spTree>
    <p:extLst>
      <p:ext uri="{BB962C8B-B14F-4D97-AF65-F5344CB8AC3E}">
        <p14:creationId xmlns:p14="http://schemas.microsoft.com/office/powerpoint/2010/main" val="26599531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For</a:t>
            </a:r>
            <a:r>
              <a:rPr lang="de-DE" dirty="0"/>
              <a:t> (H4) and User Motivation </a:t>
            </a:r>
            <a:r>
              <a:rPr lang="de-DE" dirty="0" err="1"/>
              <a:t>benefits</a:t>
            </a:r>
            <a:r>
              <a:rPr lang="de-DE" dirty="0"/>
              <a:t> </a:t>
            </a:r>
            <a:r>
              <a:rPr lang="de-DE" dirty="0" err="1"/>
              <a:t>from</a:t>
            </a:r>
            <a:r>
              <a:rPr lang="de-DE" dirty="0"/>
              <a:t> Usability </a:t>
            </a:r>
            <a:r>
              <a:rPr lang="de-DE" dirty="0" err="1"/>
              <a:t>we</a:t>
            </a:r>
            <a:r>
              <a:rPr lang="de-DE" dirty="0"/>
              <a:t> check SUS Score </a:t>
            </a:r>
            <a:r>
              <a:rPr lang="de-DE" dirty="0" err="1"/>
              <a:t>Questionnaires</a:t>
            </a:r>
            <a:r>
              <a:rPr lang="de-DE" dirty="0"/>
              <a:t>. Average </a:t>
            </a:r>
            <a:r>
              <a:rPr lang="de-DE" dirty="0" err="1"/>
              <a:t>values</a:t>
            </a:r>
            <a:r>
              <a:rPr lang="de-DE" dirty="0"/>
              <a:t> and </a:t>
            </a:r>
            <a:r>
              <a:rPr lang="de-DE" dirty="0" err="1"/>
              <a:t>standard</a:t>
            </a:r>
            <a:r>
              <a:rPr lang="de-DE" dirty="0"/>
              <a:t> </a:t>
            </a:r>
            <a:r>
              <a:rPr lang="de-DE" dirty="0" err="1"/>
              <a:t>deviations</a:t>
            </a:r>
            <a:r>
              <a:rPr lang="de-DE" dirty="0"/>
              <a:t> </a:t>
            </a:r>
            <a:r>
              <a:rPr lang="de-DE" dirty="0" err="1"/>
              <a:t>displayed</a:t>
            </a:r>
            <a:r>
              <a:rPr lang="de-DE" dirty="0"/>
              <a:t> </a:t>
            </a:r>
            <a:r>
              <a:rPr lang="de-DE" dirty="0" err="1"/>
              <a:t>for</a:t>
            </a:r>
            <a:r>
              <a:rPr lang="de-DE" dirty="0"/>
              <a:t> all 10 </a:t>
            </a:r>
            <a:r>
              <a:rPr lang="de-DE" dirty="0" err="1"/>
              <a:t>questions</a:t>
            </a:r>
            <a:r>
              <a:rPr lang="de-DE" dirty="0"/>
              <a:t> </a:t>
            </a:r>
            <a:r>
              <a:rPr lang="de-DE" dirty="0" err="1"/>
              <a:t>typically</a:t>
            </a:r>
            <a:r>
              <a:rPr lang="de-DE" dirty="0"/>
              <a:t> </a:t>
            </a:r>
            <a:r>
              <a:rPr lang="de-DE" dirty="0" err="1"/>
              <a:t>being</a:t>
            </a:r>
            <a:r>
              <a:rPr lang="de-DE" dirty="0"/>
              <a:t> part.</a:t>
            </a:r>
          </a:p>
        </p:txBody>
      </p:sp>
      <p:sp>
        <p:nvSpPr>
          <p:cNvPr id="4" name="Foliennummernplatzhalter 3"/>
          <p:cNvSpPr>
            <a:spLocks noGrp="1"/>
          </p:cNvSpPr>
          <p:nvPr>
            <p:ph type="sldNum" sz="quarter" idx="5"/>
          </p:nvPr>
        </p:nvSpPr>
        <p:spPr/>
        <p:txBody>
          <a:bodyPr/>
          <a:lstStyle/>
          <a:p>
            <a:fld id="{FDBE5A3C-A265-4226-B6A5-F3F022E3745B}" type="slidenum">
              <a:rPr lang="en-US" smtClean="0"/>
              <a:t>42</a:t>
            </a:fld>
            <a:endParaRPr lang="en-US"/>
          </a:p>
        </p:txBody>
      </p:sp>
    </p:spTree>
    <p:extLst>
      <p:ext uri="{BB962C8B-B14F-4D97-AF65-F5344CB8AC3E}">
        <p14:creationId xmlns:p14="http://schemas.microsoft.com/office/powerpoint/2010/main" val="8682284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Question 1 </a:t>
            </a:r>
            <a:r>
              <a:rPr lang="de-DE" dirty="0" err="1"/>
              <a:t>meets</a:t>
            </a:r>
            <a:r>
              <a:rPr lang="de-DE" dirty="0"/>
              <a:t> </a:t>
            </a:r>
            <a:r>
              <a:rPr lang="de-DE" dirty="0" err="1"/>
              <a:t>the</a:t>
            </a:r>
            <a:r>
              <a:rPr lang="de-DE" dirty="0"/>
              <a:t> </a:t>
            </a:r>
            <a:r>
              <a:rPr lang="de-DE" dirty="0" err="1"/>
              <a:t>criteria</a:t>
            </a:r>
            <a:r>
              <a:rPr lang="de-DE" dirty="0"/>
              <a:t> </a:t>
            </a:r>
            <a:r>
              <a:rPr lang="de-DE" dirty="0" err="1"/>
              <a:t>of</a:t>
            </a:r>
            <a:r>
              <a:rPr lang="de-DE" dirty="0"/>
              <a:t> </a:t>
            </a:r>
            <a:r>
              <a:rPr lang="de-DE" dirty="0" err="1"/>
              <a:t>hypothesis</a:t>
            </a:r>
            <a:r>
              <a:rPr lang="de-DE" dirty="0"/>
              <a:t> best. Users </a:t>
            </a:r>
            <a:r>
              <a:rPr lang="de-DE" dirty="0" err="1"/>
              <a:t>show</a:t>
            </a:r>
            <a:r>
              <a:rPr lang="de-DE" dirty="0"/>
              <a:t> </a:t>
            </a:r>
            <a:r>
              <a:rPr lang="de-DE" dirty="0" err="1"/>
              <a:t>interest</a:t>
            </a:r>
            <a:r>
              <a:rPr lang="de-DE" dirty="0"/>
              <a:t> and </a:t>
            </a:r>
            <a:r>
              <a:rPr lang="de-DE" dirty="0" err="1"/>
              <a:t>are</a:t>
            </a:r>
            <a:r>
              <a:rPr lang="de-DE" dirty="0"/>
              <a:t> </a:t>
            </a:r>
            <a:r>
              <a:rPr lang="de-DE" dirty="0" err="1"/>
              <a:t>accepting</a:t>
            </a:r>
            <a:r>
              <a:rPr lang="de-DE" dirty="0"/>
              <a:t> </a:t>
            </a:r>
            <a:r>
              <a:rPr lang="de-DE" dirty="0" err="1"/>
              <a:t>the</a:t>
            </a:r>
            <a:r>
              <a:rPr lang="de-DE" dirty="0"/>
              <a:t> </a:t>
            </a:r>
            <a:r>
              <a:rPr lang="de-DE" dirty="0" err="1"/>
              <a:t>system</a:t>
            </a:r>
            <a:r>
              <a:rPr lang="de-DE" dirty="0"/>
              <a:t>. Willing </a:t>
            </a:r>
            <a:r>
              <a:rPr lang="de-DE" dirty="0" err="1"/>
              <a:t>to</a:t>
            </a:r>
            <a:r>
              <a:rPr lang="de-DE" dirty="0"/>
              <a:t> </a:t>
            </a:r>
            <a:r>
              <a:rPr lang="de-DE" dirty="0" err="1"/>
              <a:t>use</a:t>
            </a:r>
            <a:r>
              <a:rPr lang="de-DE" dirty="0"/>
              <a:t> </a:t>
            </a:r>
            <a:r>
              <a:rPr lang="de-DE" dirty="0" err="1"/>
              <a:t>the</a:t>
            </a:r>
            <a:r>
              <a:rPr lang="de-DE" dirty="0"/>
              <a:t> </a:t>
            </a:r>
            <a:r>
              <a:rPr lang="de-DE" dirty="0" err="1"/>
              <a:t>system</a:t>
            </a:r>
            <a:r>
              <a:rPr lang="de-DE" dirty="0"/>
              <a:t> </a:t>
            </a:r>
            <a:r>
              <a:rPr lang="de-DE" dirty="0" err="1"/>
              <a:t>more</a:t>
            </a:r>
            <a:r>
              <a:rPr lang="de-DE" dirty="0"/>
              <a:t> </a:t>
            </a:r>
            <a:r>
              <a:rPr lang="de-DE" dirty="0" err="1"/>
              <a:t>frequently</a:t>
            </a:r>
            <a:r>
              <a:rPr lang="de-DE" dirty="0"/>
              <a:t> in </a:t>
            </a:r>
            <a:r>
              <a:rPr lang="de-DE" dirty="0" err="1"/>
              <a:t>the</a:t>
            </a:r>
            <a:r>
              <a:rPr lang="de-DE" dirty="0"/>
              <a:t> </a:t>
            </a:r>
            <a:r>
              <a:rPr lang="de-DE" dirty="0" err="1"/>
              <a:t>future</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43</a:t>
            </a:fld>
            <a:endParaRPr lang="en-US"/>
          </a:p>
        </p:txBody>
      </p:sp>
    </p:spTree>
    <p:extLst>
      <p:ext uri="{BB962C8B-B14F-4D97-AF65-F5344CB8AC3E}">
        <p14:creationId xmlns:p14="http://schemas.microsoft.com/office/powerpoint/2010/main" val="23219008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Paired</a:t>
            </a:r>
            <a:r>
              <a:rPr lang="de-DE" dirty="0"/>
              <a:t> </a:t>
            </a:r>
            <a:r>
              <a:rPr lang="de-DE" dirty="0" err="1"/>
              <a:t>with</a:t>
            </a:r>
            <a:r>
              <a:rPr lang="de-DE" dirty="0"/>
              <a:t> </a:t>
            </a:r>
            <a:r>
              <a:rPr lang="de-DE" dirty="0" err="1"/>
              <a:t>statements</a:t>
            </a:r>
            <a:r>
              <a:rPr lang="de-DE" dirty="0"/>
              <a:t> </a:t>
            </a:r>
            <a:r>
              <a:rPr lang="de-DE" dirty="0" err="1"/>
              <a:t>from</a:t>
            </a:r>
            <a:r>
              <a:rPr lang="de-DE" dirty="0"/>
              <a:t> User Test </a:t>
            </a:r>
            <a:r>
              <a:rPr lang="de-DE" dirty="0" err="1"/>
              <a:t>this</a:t>
            </a:r>
            <a:r>
              <a:rPr lang="de-DE" dirty="0"/>
              <a:t> </a:t>
            </a:r>
            <a:r>
              <a:rPr lang="de-DE" dirty="0" err="1"/>
              <a:t>further</a:t>
            </a:r>
            <a:r>
              <a:rPr lang="de-DE" dirty="0"/>
              <a:t> </a:t>
            </a:r>
            <a:r>
              <a:rPr lang="de-DE" dirty="0" err="1"/>
              <a:t>increases</a:t>
            </a:r>
            <a:r>
              <a:rPr lang="de-DE" dirty="0"/>
              <a:t> </a:t>
            </a:r>
            <a:r>
              <a:rPr lang="de-DE" dirty="0" err="1"/>
              <a:t>this</a:t>
            </a:r>
            <a:r>
              <a:rPr lang="de-DE" dirty="0"/>
              <a:t> </a:t>
            </a:r>
            <a:r>
              <a:rPr lang="de-DE" dirty="0" err="1"/>
              <a:t>impression</a:t>
            </a:r>
            <a:r>
              <a:rPr lang="de-DE" dirty="0"/>
              <a:t>, </a:t>
            </a:r>
            <a:r>
              <a:rPr lang="de-DE" dirty="0" err="1"/>
              <a:t>proves</a:t>
            </a:r>
            <a:r>
              <a:rPr lang="de-DE" dirty="0"/>
              <a:t> </a:t>
            </a:r>
            <a:r>
              <a:rPr lang="de-DE" dirty="0" err="1"/>
              <a:t>that</a:t>
            </a:r>
            <a:r>
              <a:rPr lang="de-DE" dirty="0"/>
              <a:t> </a:t>
            </a:r>
            <a:r>
              <a:rPr lang="de-DE" dirty="0" err="1"/>
              <a:t>focus</a:t>
            </a:r>
            <a:r>
              <a:rPr lang="de-DE" dirty="0"/>
              <a:t> on Usability </a:t>
            </a:r>
            <a:r>
              <a:rPr lang="de-DE" dirty="0" err="1"/>
              <a:t>pays</a:t>
            </a:r>
            <a:r>
              <a:rPr lang="de-DE" dirty="0"/>
              <a:t> off.</a:t>
            </a:r>
          </a:p>
        </p:txBody>
      </p:sp>
      <p:sp>
        <p:nvSpPr>
          <p:cNvPr id="4" name="Foliennummernplatzhalter 3"/>
          <p:cNvSpPr>
            <a:spLocks noGrp="1"/>
          </p:cNvSpPr>
          <p:nvPr>
            <p:ph type="sldNum" sz="quarter" idx="5"/>
          </p:nvPr>
        </p:nvSpPr>
        <p:spPr/>
        <p:txBody>
          <a:bodyPr/>
          <a:lstStyle/>
          <a:p>
            <a:fld id="{FDBE5A3C-A265-4226-B6A5-F3F022E3745B}" type="slidenum">
              <a:rPr lang="en-US" smtClean="0"/>
              <a:t>44</a:t>
            </a:fld>
            <a:endParaRPr lang="en-US"/>
          </a:p>
        </p:txBody>
      </p:sp>
    </p:spTree>
    <p:extLst>
      <p:ext uri="{BB962C8B-B14F-4D97-AF65-F5344CB8AC3E}">
        <p14:creationId xmlns:p14="http://schemas.microsoft.com/office/powerpoint/2010/main" val="19459333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Differentiation </a:t>
            </a:r>
            <a:r>
              <a:rPr lang="de-DE" dirty="0" err="1"/>
              <a:t>between</a:t>
            </a:r>
            <a:r>
              <a:rPr lang="de-DE" dirty="0"/>
              <a:t> all and </a:t>
            </a:r>
            <a:r>
              <a:rPr lang="de-DE" dirty="0" err="1"/>
              <a:t>users</a:t>
            </a:r>
            <a:r>
              <a:rPr lang="de-DE" dirty="0"/>
              <a:t> </a:t>
            </a:r>
            <a:r>
              <a:rPr lang="de-DE" dirty="0" err="1"/>
              <a:t>with</a:t>
            </a:r>
            <a:r>
              <a:rPr lang="de-DE" dirty="0"/>
              <a:t> </a:t>
            </a:r>
            <a:r>
              <a:rPr lang="de-DE" dirty="0" err="1"/>
              <a:t>prior</a:t>
            </a:r>
            <a:r>
              <a:rPr lang="de-DE" dirty="0"/>
              <a:t> </a:t>
            </a:r>
            <a:r>
              <a:rPr lang="de-DE" dirty="0" err="1"/>
              <a:t>experience</a:t>
            </a:r>
            <a:r>
              <a:rPr lang="de-DE" dirty="0"/>
              <a:t> </a:t>
            </a:r>
            <a:r>
              <a:rPr lang="de-DE" dirty="0" err="1"/>
              <a:t>shows</a:t>
            </a:r>
            <a:r>
              <a:rPr lang="de-DE" dirty="0"/>
              <a:t> </a:t>
            </a:r>
            <a:r>
              <a:rPr lang="de-DE" dirty="0" err="1"/>
              <a:t>that</a:t>
            </a:r>
            <a:r>
              <a:rPr lang="de-DE" dirty="0"/>
              <a:t> </a:t>
            </a:r>
            <a:r>
              <a:rPr lang="de-DE" dirty="0" err="1"/>
              <a:t>system</a:t>
            </a:r>
            <a:r>
              <a:rPr lang="de-DE" dirty="0"/>
              <a:t> </a:t>
            </a:r>
            <a:r>
              <a:rPr lang="de-DE" dirty="0" err="1"/>
              <a:t>is</a:t>
            </a:r>
            <a:r>
              <a:rPr lang="de-DE" dirty="0"/>
              <a:t> </a:t>
            </a:r>
            <a:r>
              <a:rPr lang="de-DE" dirty="0" err="1"/>
              <a:t>more</a:t>
            </a:r>
            <a:r>
              <a:rPr lang="de-DE" dirty="0"/>
              <a:t> </a:t>
            </a:r>
            <a:r>
              <a:rPr lang="de-DE" dirty="0" err="1"/>
              <a:t>understandable</a:t>
            </a:r>
            <a:r>
              <a:rPr lang="de-DE" dirty="0"/>
              <a:t> and </a:t>
            </a:r>
            <a:r>
              <a:rPr lang="de-DE" dirty="0" err="1"/>
              <a:t>better</a:t>
            </a:r>
            <a:r>
              <a:rPr lang="de-DE" dirty="0"/>
              <a:t> </a:t>
            </a:r>
            <a:r>
              <a:rPr lang="de-DE" dirty="0" err="1"/>
              <a:t>interactable</a:t>
            </a:r>
            <a:r>
              <a:rPr lang="de-DE" dirty="0"/>
              <a:t> </a:t>
            </a:r>
            <a:r>
              <a:rPr lang="de-DE" dirty="0" err="1"/>
              <a:t>for</a:t>
            </a:r>
            <a:r>
              <a:rPr lang="de-DE" dirty="0"/>
              <a:t> </a:t>
            </a:r>
            <a:r>
              <a:rPr lang="de-DE" dirty="0" err="1"/>
              <a:t>experienced</a:t>
            </a:r>
            <a:r>
              <a:rPr lang="de-DE" dirty="0"/>
              <a:t> </a:t>
            </a:r>
            <a:r>
              <a:rPr lang="de-DE" dirty="0" err="1"/>
              <a:t>users</a:t>
            </a:r>
            <a:r>
              <a:rPr lang="de-DE" dirty="0"/>
              <a:t>.</a:t>
            </a:r>
          </a:p>
          <a:p>
            <a:r>
              <a:rPr lang="de-DE" dirty="0"/>
              <a:t>Also </a:t>
            </a:r>
            <a:r>
              <a:rPr lang="de-DE" dirty="0" err="1"/>
              <a:t>increases</a:t>
            </a:r>
            <a:r>
              <a:rPr lang="de-DE" dirty="0"/>
              <a:t> </a:t>
            </a:r>
            <a:r>
              <a:rPr lang="de-DE" dirty="0" err="1"/>
              <a:t>overall</a:t>
            </a:r>
            <a:r>
              <a:rPr lang="de-DE" dirty="0"/>
              <a:t> SUS Score a </a:t>
            </a:r>
            <a:r>
              <a:rPr lang="de-DE" dirty="0" err="1"/>
              <a:t>bit</a:t>
            </a:r>
            <a:r>
              <a:rPr lang="de-DE" dirty="0"/>
              <a:t>.</a:t>
            </a:r>
          </a:p>
          <a:p>
            <a:r>
              <a:rPr lang="de-DE" dirty="0" err="1"/>
              <a:t>Proud</a:t>
            </a:r>
            <a:r>
              <a:rPr lang="de-DE" dirty="0"/>
              <a:t> </a:t>
            </a:r>
            <a:r>
              <a:rPr lang="de-DE" dirty="0" err="1"/>
              <a:t>of</a:t>
            </a:r>
            <a:r>
              <a:rPr lang="de-DE" dirty="0"/>
              <a:t> Final Score, </a:t>
            </a:r>
            <a:r>
              <a:rPr lang="de-DE" dirty="0" err="1"/>
              <a:t>being</a:t>
            </a:r>
            <a:r>
              <a:rPr lang="de-DE" dirty="0"/>
              <a:t> in 90th </a:t>
            </a:r>
            <a:r>
              <a:rPr lang="de-DE" dirty="0" err="1"/>
              <a:t>percentile</a:t>
            </a:r>
            <a:r>
              <a:rPr lang="de-DE" dirty="0"/>
              <a:t>, </a:t>
            </a:r>
            <a:r>
              <a:rPr lang="de-DE" dirty="0" err="1"/>
              <a:t>exceptionally</a:t>
            </a:r>
            <a:r>
              <a:rPr lang="de-DE" dirty="0"/>
              <a:t> </a:t>
            </a:r>
            <a:r>
              <a:rPr lang="de-DE" dirty="0" err="1"/>
              <a:t>good</a:t>
            </a:r>
            <a:r>
              <a:rPr lang="de-DE" dirty="0"/>
              <a:t> </a:t>
            </a:r>
            <a:r>
              <a:rPr lang="de-DE" dirty="0" err="1"/>
              <a:t>base</a:t>
            </a:r>
            <a:r>
              <a:rPr lang="de-DE" dirty="0"/>
              <a:t> </a:t>
            </a:r>
            <a:r>
              <a:rPr lang="de-DE" dirty="0" err="1"/>
              <a:t>for</a:t>
            </a:r>
            <a:r>
              <a:rPr lang="de-DE" dirty="0"/>
              <a:t> </a:t>
            </a:r>
            <a:r>
              <a:rPr lang="de-DE" dirty="0" err="1"/>
              <a:t>further</a:t>
            </a:r>
            <a:r>
              <a:rPr lang="de-DE" dirty="0"/>
              <a:t> </a:t>
            </a:r>
            <a:r>
              <a:rPr lang="de-DE" dirty="0" err="1"/>
              <a:t>development</a:t>
            </a:r>
            <a:r>
              <a:rPr lang="de-DE" dirty="0"/>
              <a:t> in </a:t>
            </a:r>
            <a:r>
              <a:rPr lang="de-DE" dirty="0" err="1"/>
              <a:t>future</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45</a:t>
            </a:fld>
            <a:endParaRPr lang="en-US"/>
          </a:p>
        </p:txBody>
      </p:sp>
    </p:spTree>
    <p:extLst>
      <p:ext uri="{BB962C8B-B14F-4D97-AF65-F5344CB8AC3E}">
        <p14:creationId xmlns:p14="http://schemas.microsoft.com/office/powerpoint/2010/main" val="19058995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(27) Referring</a:t>
            </a:r>
            <a:r>
              <a:rPr lang="de-DE" dirty="0"/>
              <a:t> back </a:t>
            </a:r>
            <a:r>
              <a:rPr lang="de-DE" dirty="0" err="1"/>
              <a:t>to</a:t>
            </a:r>
            <a:r>
              <a:rPr lang="de-DE" dirty="0"/>
              <a:t> RQ </a:t>
            </a:r>
            <a:r>
              <a:rPr lang="de-DE" dirty="0" err="1"/>
              <a:t>from</a:t>
            </a:r>
            <a:r>
              <a:rPr lang="de-DE" dirty="0"/>
              <a:t> </a:t>
            </a:r>
            <a:r>
              <a:rPr lang="de-DE" dirty="0" err="1"/>
              <a:t>start</a:t>
            </a:r>
            <a:r>
              <a:rPr lang="de-DE" dirty="0"/>
              <a:t> </a:t>
            </a:r>
            <a:r>
              <a:rPr lang="de-DE" dirty="0" err="1"/>
              <a:t>we</a:t>
            </a:r>
            <a:r>
              <a:rPr lang="de-DE" dirty="0"/>
              <a:t> </a:t>
            </a:r>
            <a:r>
              <a:rPr lang="de-DE" dirty="0" err="1"/>
              <a:t>observe</a:t>
            </a:r>
            <a:r>
              <a:rPr lang="de-DE" dirty="0"/>
              <a:t>…</a:t>
            </a:r>
          </a:p>
          <a:p>
            <a:endParaRPr lang="de-DE" dirty="0"/>
          </a:p>
          <a:p>
            <a:endParaRPr lang="de-DE" dirty="0"/>
          </a:p>
          <a:p>
            <a:r>
              <a:rPr lang="de-DE" dirty="0"/>
              <a:t>… </a:t>
            </a:r>
            <a:r>
              <a:rPr lang="de-DE" dirty="0" err="1"/>
              <a:t>However</a:t>
            </a:r>
            <a:r>
              <a:rPr lang="de-DE" dirty="0"/>
              <a:t>, </a:t>
            </a:r>
            <a:r>
              <a:rPr lang="de-DE" dirty="0" err="1"/>
              <a:t>one</a:t>
            </a:r>
            <a:r>
              <a:rPr lang="de-DE" dirty="0"/>
              <a:t> </a:t>
            </a:r>
            <a:r>
              <a:rPr lang="de-DE" dirty="0" err="1"/>
              <a:t>must</a:t>
            </a:r>
            <a:r>
              <a:rPr lang="de-DE" dirty="0"/>
              <a:t> </a:t>
            </a:r>
            <a:r>
              <a:rPr lang="de-DE" dirty="0" err="1"/>
              <a:t>consider</a:t>
            </a:r>
            <a:r>
              <a:rPr lang="de-DE" dirty="0"/>
              <a:t> </a:t>
            </a:r>
            <a:r>
              <a:rPr lang="de-DE" dirty="0" err="1"/>
              <a:t>that</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46</a:t>
            </a:fld>
            <a:endParaRPr lang="en-US"/>
          </a:p>
        </p:txBody>
      </p:sp>
    </p:spTree>
    <p:extLst>
      <p:ext uri="{BB962C8B-B14F-4D97-AF65-F5344CB8AC3E}">
        <p14:creationId xmlns:p14="http://schemas.microsoft.com/office/powerpoint/2010/main" val="27245794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Not </a:t>
            </a:r>
            <a:r>
              <a:rPr lang="de-DE" dirty="0" err="1"/>
              <a:t>able</a:t>
            </a:r>
            <a:r>
              <a:rPr lang="de-DE" dirty="0"/>
              <a:t> </a:t>
            </a:r>
            <a:r>
              <a:rPr lang="de-DE" dirty="0" err="1"/>
              <a:t>to</a:t>
            </a:r>
            <a:r>
              <a:rPr lang="de-DE" dirty="0"/>
              <a:t> perform </a:t>
            </a:r>
            <a:r>
              <a:rPr lang="de-DE" dirty="0" err="1"/>
              <a:t>long</a:t>
            </a:r>
            <a:r>
              <a:rPr lang="de-DE" dirty="0"/>
              <a:t>-term </a:t>
            </a:r>
            <a:r>
              <a:rPr lang="de-DE" dirty="0" err="1"/>
              <a:t>study</a:t>
            </a:r>
            <a:r>
              <a:rPr lang="de-DE" dirty="0"/>
              <a:t> </a:t>
            </a:r>
            <a:r>
              <a:rPr lang="de-DE" dirty="0" err="1"/>
              <a:t>for</a:t>
            </a:r>
            <a:r>
              <a:rPr lang="de-DE" dirty="0"/>
              <a:t> </a:t>
            </a:r>
            <a:r>
              <a:rPr lang="de-DE" dirty="0" err="1"/>
              <a:t>measuring</a:t>
            </a:r>
            <a:r>
              <a:rPr lang="de-DE" dirty="0"/>
              <a:t> </a:t>
            </a:r>
            <a:r>
              <a:rPr lang="de-DE" dirty="0" err="1"/>
              <a:t>any</a:t>
            </a:r>
            <a:r>
              <a:rPr lang="de-DE" dirty="0"/>
              <a:t> </a:t>
            </a:r>
            <a:r>
              <a:rPr lang="de-DE" dirty="0" err="1"/>
              <a:t>long</a:t>
            </a:r>
            <a:r>
              <a:rPr lang="de-DE" dirty="0"/>
              <a:t>-term </a:t>
            </a:r>
            <a:r>
              <a:rPr lang="de-DE" dirty="0" err="1"/>
              <a:t>effects</a:t>
            </a:r>
            <a:r>
              <a:rPr lang="de-DE" dirty="0"/>
              <a:t> </a:t>
            </a:r>
            <a:r>
              <a:rPr lang="de-DE" dirty="0">
                <a:sym typeface="Wingdings" panose="05000000000000000000" pitchFamily="2" charset="2"/>
              </a:rPr>
              <a:t> </a:t>
            </a:r>
            <a:r>
              <a:rPr lang="de-DE" dirty="0" err="1">
                <a:sym typeface="Wingdings" panose="05000000000000000000" pitchFamily="2" charset="2"/>
              </a:rPr>
              <a:t>preferred</a:t>
            </a:r>
            <a:r>
              <a:rPr lang="de-DE" dirty="0">
                <a:sym typeface="Wingdings" panose="05000000000000000000" pitchFamily="2" charset="2"/>
              </a:rPr>
              <a:t> </a:t>
            </a:r>
            <a:r>
              <a:rPr lang="de-DE" dirty="0" err="1">
                <a:sym typeface="Wingdings" panose="05000000000000000000" pitchFamily="2" charset="2"/>
              </a:rPr>
              <a:t>for</a:t>
            </a:r>
            <a:r>
              <a:rPr lang="de-DE" dirty="0">
                <a:sym typeface="Wingdings" panose="05000000000000000000" pitchFamily="2" charset="2"/>
              </a:rPr>
              <a:t> </a:t>
            </a:r>
            <a:r>
              <a:rPr lang="de-DE" dirty="0" err="1">
                <a:sym typeface="Wingdings" panose="05000000000000000000" pitchFamily="2" charset="2"/>
              </a:rPr>
              <a:t>educational</a:t>
            </a:r>
            <a:r>
              <a:rPr lang="de-DE" dirty="0">
                <a:sym typeface="Wingdings" panose="05000000000000000000" pitchFamily="2" charset="2"/>
              </a:rPr>
              <a:t> </a:t>
            </a:r>
            <a:r>
              <a:rPr lang="de-DE" dirty="0" err="1">
                <a:sym typeface="Wingdings" panose="05000000000000000000" pitchFamily="2" charset="2"/>
              </a:rPr>
              <a:t>application</a:t>
            </a:r>
            <a:r>
              <a:rPr lang="de-DE" dirty="0">
                <a:sym typeface="Wingdings" panose="05000000000000000000" pitchFamily="2" charset="2"/>
              </a:rPr>
              <a:t> </a:t>
            </a:r>
            <a:r>
              <a:rPr lang="de-DE" dirty="0" err="1">
                <a:sym typeface="Wingdings" panose="05000000000000000000" pitchFamily="2" charset="2"/>
              </a:rPr>
              <a:t>field</a:t>
            </a:r>
            <a:r>
              <a:rPr lang="de-DE" dirty="0">
                <a:sym typeface="Wingdings" panose="05000000000000000000" pitchFamily="2" charset="2"/>
              </a:rPr>
              <a:t>.</a:t>
            </a:r>
          </a:p>
          <a:p>
            <a:r>
              <a:rPr lang="de-DE" dirty="0">
                <a:sym typeface="Wingdings" panose="05000000000000000000" pitchFamily="2" charset="2"/>
              </a:rPr>
              <a:t>Limited Choice </a:t>
            </a:r>
            <a:r>
              <a:rPr lang="de-DE" dirty="0" err="1">
                <a:sym typeface="Wingdings" panose="05000000000000000000" pitchFamily="2" charset="2"/>
              </a:rPr>
              <a:t>of</a:t>
            </a:r>
            <a:r>
              <a:rPr lang="de-DE" dirty="0">
                <a:sym typeface="Wingdings" panose="05000000000000000000" pitchFamily="2" charset="2"/>
              </a:rPr>
              <a:t> Food Products </a:t>
            </a:r>
            <a:r>
              <a:rPr lang="de-DE" dirty="0" err="1">
                <a:sym typeface="Wingdings" panose="05000000000000000000" pitchFamily="2" charset="2"/>
              </a:rPr>
              <a:t>can</a:t>
            </a:r>
            <a:r>
              <a:rPr lang="de-DE" dirty="0">
                <a:sym typeface="Wingdings" panose="05000000000000000000" pitchFamily="2" charset="2"/>
              </a:rPr>
              <a:t> </a:t>
            </a:r>
            <a:r>
              <a:rPr lang="de-DE" dirty="0" err="1">
                <a:sym typeface="Wingdings" panose="05000000000000000000" pitchFamily="2" charset="2"/>
              </a:rPr>
              <a:t>influence</a:t>
            </a:r>
            <a:r>
              <a:rPr lang="de-DE" dirty="0">
                <a:sym typeface="Wingdings" panose="05000000000000000000" pitchFamily="2" charset="2"/>
              </a:rPr>
              <a:t> </a:t>
            </a:r>
            <a:r>
              <a:rPr lang="de-DE" dirty="0" err="1">
                <a:sym typeface="Wingdings" panose="05000000000000000000" pitchFamily="2" charset="2"/>
              </a:rPr>
              <a:t>user</a:t>
            </a:r>
            <a:r>
              <a:rPr lang="de-DE" dirty="0">
                <a:sym typeface="Wingdings" panose="05000000000000000000" pitchFamily="2" charset="2"/>
              </a:rPr>
              <a:t> </a:t>
            </a:r>
            <a:r>
              <a:rPr lang="de-DE" dirty="0" err="1">
                <a:sym typeface="Wingdings" panose="05000000000000000000" pitchFamily="2" charset="2"/>
              </a:rPr>
              <a:t>actions</a:t>
            </a:r>
            <a:r>
              <a:rPr lang="de-DE" dirty="0">
                <a:sym typeface="Wingdings" panose="05000000000000000000" pitchFamily="2" charset="2"/>
              </a:rPr>
              <a:t> &amp; </a:t>
            </a:r>
            <a:r>
              <a:rPr lang="de-DE" dirty="0" err="1">
                <a:sym typeface="Wingdings" panose="05000000000000000000" pitchFamily="2" charset="2"/>
              </a:rPr>
              <a:t>manipulate</a:t>
            </a:r>
            <a:r>
              <a:rPr lang="de-DE" dirty="0">
                <a:sym typeface="Wingdings" panose="05000000000000000000" pitchFamily="2" charset="2"/>
              </a:rPr>
              <a:t> </a:t>
            </a:r>
            <a:r>
              <a:rPr lang="de-DE" dirty="0" err="1">
                <a:sym typeface="Wingdings" panose="05000000000000000000" pitchFamily="2" charset="2"/>
              </a:rPr>
              <a:t>results</a:t>
            </a:r>
            <a:endParaRPr lang="de-DE" dirty="0">
              <a:sym typeface="Wingdings" panose="05000000000000000000" pitchFamily="2" charset="2"/>
            </a:endParaRPr>
          </a:p>
          <a:p>
            <a:r>
              <a:rPr lang="de-DE" dirty="0" err="1">
                <a:sym typeface="Wingdings" panose="05000000000000000000" pitchFamily="2" charset="2"/>
              </a:rPr>
              <a:t>We</a:t>
            </a:r>
            <a:r>
              <a:rPr lang="de-DE" dirty="0">
                <a:sym typeface="Wingdings" panose="05000000000000000000" pitchFamily="2" charset="2"/>
              </a:rPr>
              <a:t> </a:t>
            </a:r>
            <a:r>
              <a:rPr lang="de-DE" dirty="0" err="1">
                <a:sym typeface="Wingdings" panose="05000000000000000000" pitchFamily="2" charset="2"/>
              </a:rPr>
              <a:t>observe</a:t>
            </a:r>
            <a:r>
              <a:rPr lang="de-DE" dirty="0">
                <a:sym typeface="Wingdings" panose="05000000000000000000" pitchFamily="2" charset="2"/>
              </a:rPr>
              <a:t> </a:t>
            </a:r>
            <a:r>
              <a:rPr lang="de-DE" dirty="0" err="1">
                <a:sym typeface="Wingdings" panose="05000000000000000000" pitchFamily="2" charset="2"/>
              </a:rPr>
              <a:t>the</a:t>
            </a:r>
            <a:r>
              <a:rPr lang="de-DE" dirty="0">
                <a:sym typeface="Wingdings" panose="05000000000000000000" pitchFamily="2" charset="2"/>
              </a:rPr>
              <a:t> </a:t>
            </a:r>
            <a:r>
              <a:rPr lang="de-DE" dirty="0" err="1">
                <a:sym typeface="Wingdings" panose="05000000000000000000" pitchFamily="2" charset="2"/>
              </a:rPr>
              <a:t>application</a:t>
            </a:r>
            <a:r>
              <a:rPr lang="de-DE" dirty="0">
                <a:sym typeface="Wingdings" panose="05000000000000000000" pitchFamily="2" charset="2"/>
              </a:rPr>
              <a:t> design </a:t>
            </a:r>
            <a:r>
              <a:rPr lang="de-DE" dirty="0" err="1">
                <a:sym typeface="Wingdings" panose="05000000000000000000" pitchFamily="2" charset="2"/>
              </a:rPr>
              <a:t>as</a:t>
            </a:r>
            <a:r>
              <a:rPr lang="de-DE" dirty="0">
                <a:sym typeface="Wingdings" panose="05000000000000000000" pitchFamily="2" charset="2"/>
              </a:rPr>
              <a:t> a </a:t>
            </a:r>
            <a:r>
              <a:rPr lang="de-DE" dirty="0" err="1">
                <a:sym typeface="Wingdings" panose="05000000000000000000" pitchFamily="2" charset="2"/>
              </a:rPr>
              <a:t>general</a:t>
            </a:r>
            <a:r>
              <a:rPr lang="de-DE" dirty="0">
                <a:sym typeface="Wingdings" panose="05000000000000000000" pitchFamily="2" charset="2"/>
              </a:rPr>
              <a:t> </a:t>
            </a:r>
            <a:r>
              <a:rPr lang="de-DE" dirty="0" err="1">
                <a:sym typeface="Wingdings" panose="05000000000000000000" pitchFamily="2" charset="2"/>
              </a:rPr>
              <a:t>challenge</a:t>
            </a:r>
            <a:r>
              <a:rPr lang="de-DE" dirty="0">
                <a:sym typeface="Wingdings" panose="05000000000000000000" pitchFamily="2" charset="2"/>
              </a:rPr>
              <a:t> </a:t>
            </a:r>
            <a:r>
              <a:rPr lang="de-DE" dirty="0" err="1">
                <a:sym typeface="Wingdings" panose="05000000000000000000" pitchFamily="2" charset="2"/>
              </a:rPr>
              <a:t>that</a:t>
            </a:r>
            <a:r>
              <a:rPr lang="de-DE" dirty="0">
                <a:sym typeface="Wingdings" panose="05000000000000000000" pitchFamily="2" charset="2"/>
              </a:rPr>
              <a:t> </a:t>
            </a:r>
            <a:r>
              <a:rPr lang="de-DE" dirty="0" err="1">
                <a:sym typeface="Wingdings" panose="05000000000000000000" pitchFamily="2" charset="2"/>
              </a:rPr>
              <a:t>needs</a:t>
            </a:r>
            <a:r>
              <a:rPr lang="de-DE" dirty="0">
                <a:sym typeface="Wingdings" panose="05000000000000000000" pitchFamily="2" charset="2"/>
              </a:rPr>
              <a:t> extensive </a:t>
            </a:r>
            <a:r>
              <a:rPr lang="de-DE" dirty="0" err="1">
                <a:sym typeface="Wingdings" panose="05000000000000000000" pitchFamily="2" charset="2"/>
              </a:rPr>
              <a:t>planning</a:t>
            </a:r>
            <a:r>
              <a:rPr lang="de-DE" dirty="0">
                <a:sym typeface="Wingdings" panose="05000000000000000000" pitchFamily="2" charset="2"/>
              </a:rPr>
              <a:t>. The </a:t>
            </a:r>
            <a:r>
              <a:rPr lang="de-DE" dirty="0" err="1">
                <a:sym typeface="Wingdings" panose="05000000000000000000" pitchFamily="2" charset="2"/>
              </a:rPr>
              <a:t>main</a:t>
            </a:r>
            <a:r>
              <a:rPr lang="de-DE" dirty="0">
                <a:sym typeface="Wingdings" panose="05000000000000000000" pitchFamily="2" charset="2"/>
              </a:rPr>
              <a:t> </a:t>
            </a:r>
            <a:r>
              <a:rPr lang="de-DE" dirty="0" err="1">
                <a:sym typeface="Wingdings" panose="05000000000000000000" pitchFamily="2" charset="2"/>
              </a:rPr>
              <a:t>problem</a:t>
            </a:r>
            <a:r>
              <a:rPr lang="de-DE" dirty="0">
                <a:sym typeface="Wingdings" panose="05000000000000000000" pitchFamily="2" charset="2"/>
              </a:rPr>
              <a:t> </a:t>
            </a:r>
            <a:r>
              <a:rPr lang="de-DE" dirty="0" err="1">
                <a:sym typeface="Wingdings" panose="05000000000000000000" pitchFamily="2" charset="2"/>
              </a:rPr>
              <a:t>is</a:t>
            </a:r>
            <a:r>
              <a:rPr lang="de-DE" dirty="0">
                <a:sym typeface="Wingdings" panose="05000000000000000000" pitchFamily="2" charset="2"/>
              </a:rPr>
              <a:t> </a:t>
            </a:r>
            <a:r>
              <a:rPr lang="de-DE" dirty="0" err="1">
                <a:sym typeface="Wingdings" panose="05000000000000000000" pitchFamily="2" charset="2"/>
              </a:rPr>
              <a:t>the</a:t>
            </a:r>
            <a:r>
              <a:rPr lang="de-DE" dirty="0">
                <a:sym typeface="Wingdings" panose="05000000000000000000" pitchFamily="2" charset="2"/>
              </a:rPr>
              <a:t> </a:t>
            </a:r>
            <a:r>
              <a:rPr lang="de-DE" dirty="0" err="1">
                <a:sym typeface="Wingdings" panose="05000000000000000000" pitchFamily="2" charset="2"/>
              </a:rPr>
              <a:t>underlying</a:t>
            </a:r>
            <a:r>
              <a:rPr lang="de-DE" dirty="0">
                <a:sym typeface="Wingdings" panose="05000000000000000000" pitchFamily="2" charset="2"/>
              </a:rPr>
              <a:t> </a:t>
            </a:r>
            <a:r>
              <a:rPr lang="de-DE" dirty="0" err="1">
                <a:sym typeface="Wingdings" panose="05000000000000000000" pitchFamily="2" charset="2"/>
              </a:rPr>
              <a:t>topic</a:t>
            </a:r>
            <a:r>
              <a:rPr lang="de-DE" dirty="0">
                <a:sym typeface="Wingdings" panose="05000000000000000000" pitchFamily="2" charset="2"/>
              </a:rPr>
              <a:t> </a:t>
            </a:r>
            <a:r>
              <a:rPr lang="de-DE" dirty="0" err="1">
                <a:sym typeface="Wingdings" panose="05000000000000000000" pitchFamily="2" charset="2"/>
              </a:rPr>
              <a:t>being</a:t>
            </a:r>
            <a:r>
              <a:rPr lang="de-DE" dirty="0">
                <a:sym typeface="Wingdings" panose="05000000000000000000" pitchFamily="2" charset="2"/>
              </a:rPr>
              <a:t> </a:t>
            </a:r>
            <a:r>
              <a:rPr lang="de-DE" dirty="0" err="1">
                <a:sym typeface="Wingdings" panose="05000000000000000000" pitchFamily="2" charset="2"/>
              </a:rPr>
              <a:t>very</a:t>
            </a:r>
            <a:r>
              <a:rPr lang="de-DE" dirty="0">
                <a:sym typeface="Wingdings" panose="05000000000000000000" pitchFamily="2" charset="2"/>
              </a:rPr>
              <a:t> individual and </a:t>
            </a:r>
            <a:r>
              <a:rPr lang="de-DE" dirty="0" err="1">
                <a:sym typeface="Wingdings" panose="05000000000000000000" pitchFamily="2" charset="2"/>
              </a:rPr>
              <a:t>complex</a:t>
            </a:r>
            <a:r>
              <a:rPr lang="de-DE" dirty="0">
                <a:sym typeface="Wingdings" panose="05000000000000000000" pitchFamily="2" charset="2"/>
              </a:rPr>
              <a:t> and </a:t>
            </a:r>
            <a:r>
              <a:rPr lang="de-DE" dirty="0" err="1">
                <a:sym typeface="Wingdings" panose="05000000000000000000" pitchFamily="2" charset="2"/>
              </a:rPr>
              <a:t>too</a:t>
            </a:r>
            <a:r>
              <a:rPr lang="de-DE" dirty="0">
                <a:sym typeface="Wingdings" panose="05000000000000000000" pitchFamily="2" charset="2"/>
              </a:rPr>
              <a:t> </a:t>
            </a:r>
            <a:r>
              <a:rPr lang="de-DE" dirty="0" err="1">
                <a:sym typeface="Wingdings" panose="05000000000000000000" pitchFamily="2" charset="2"/>
              </a:rPr>
              <a:t>many</a:t>
            </a:r>
            <a:r>
              <a:rPr lang="de-DE" dirty="0">
                <a:sym typeface="Wingdings" panose="05000000000000000000" pitchFamily="2" charset="2"/>
              </a:rPr>
              <a:t> </a:t>
            </a:r>
            <a:r>
              <a:rPr lang="de-DE" dirty="0" err="1">
                <a:sym typeface="Wingdings" panose="05000000000000000000" pitchFamily="2" charset="2"/>
              </a:rPr>
              <a:t>differences</a:t>
            </a:r>
            <a:r>
              <a:rPr lang="de-DE" dirty="0">
                <a:sym typeface="Wingdings" panose="05000000000000000000" pitchFamily="2" charset="2"/>
              </a:rPr>
              <a:t> and variables </a:t>
            </a:r>
            <a:r>
              <a:rPr lang="de-DE" dirty="0" err="1">
                <a:sym typeface="Wingdings" panose="05000000000000000000" pitchFamily="2" charset="2"/>
              </a:rPr>
              <a:t>when</a:t>
            </a:r>
            <a:r>
              <a:rPr lang="de-DE" dirty="0">
                <a:sym typeface="Wingdings" panose="05000000000000000000" pitchFamily="2" charset="2"/>
              </a:rPr>
              <a:t> </a:t>
            </a:r>
            <a:r>
              <a:rPr lang="de-DE" dirty="0" err="1">
                <a:sym typeface="Wingdings" panose="05000000000000000000" pitchFamily="2" charset="2"/>
              </a:rPr>
              <a:t>comparing</a:t>
            </a:r>
            <a:r>
              <a:rPr lang="de-DE" dirty="0">
                <a:sym typeface="Wingdings" panose="05000000000000000000" pitchFamily="2" charset="2"/>
              </a:rPr>
              <a:t> </a:t>
            </a:r>
            <a:r>
              <a:rPr lang="de-DE" dirty="0" err="1">
                <a:sym typeface="Wingdings" panose="05000000000000000000" pitchFamily="2" charset="2"/>
              </a:rPr>
              <a:t>singular</a:t>
            </a:r>
            <a:r>
              <a:rPr lang="de-DE" dirty="0">
                <a:sym typeface="Wingdings" panose="05000000000000000000" pitchFamily="2" charset="2"/>
              </a:rPr>
              <a:t> </a:t>
            </a:r>
            <a:r>
              <a:rPr lang="de-DE" dirty="0" err="1">
                <a:sym typeface="Wingdings" panose="05000000000000000000" pitchFamily="2" charset="2"/>
              </a:rPr>
              <a:t>days</a:t>
            </a:r>
            <a:r>
              <a:rPr lang="de-DE" dirty="0">
                <a:sym typeface="Wingdings" panose="05000000000000000000" pitchFamily="2" charset="2"/>
              </a:rPr>
              <a:t>.</a:t>
            </a:r>
          </a:p>
          <a:p>
            <a:r>
              <a:rPr lang="de-DE" dirty="0" err="1">
                <a:sym typeface="Wingdings" panose="05000000000000000000" pitchFamily="2" charset="2"/>
              </a:rPr>
              <a:t>Regarding</a:t>
            </a:r>
            <a:r>
              <a:rPr lang="de-DE" dirty="0">
                <a:sym typeface="Wingdings" panose="05000000000000000000" pitchFamily="2" charset="2"/>
              </a:rPr>
              <a:t> Gamification, </a:t>
            </a:r>
            <a:r>
              <a:rPr lang="de-DE" dirty="0" err="1">
                <a:sym typeface="Wingdings" panose="05000000000000000000" pitchFamily="2" charset="2"/>
              </a:rPr>
              <a:t>the</a:t>
            </a:r>
            <a:r>
              <a:rPr lang="de-DE" dirty="0">
                <a:sym typeface="Wingdings" panose="05000000000000000000" pitchFamily="2" charset="2"/>
              </a:rPr>
              <a:t> design </a:t>
            </a:r>
            <a:r>
              <a:rPr lang="de-DE" dirty="0" err="1">
                <a:sym typeface="Wingdings" panose="05000000000000000000" pitchFamily="2" charset="2"/>
              </a:rPr>
              <a:t>of</a:t>
            </a:r>
            <a:r>
              <a:rPr lang="de-DE" dirty="0">
                <a:sym typeface="Wingdings" panose="05000000000000000000" pitchFamily="2" charset="2"/>
              </a:rPr>
              <a:t> a score-system </a:t>
            </a:r>
            <a:r>
              <a:rPr lang="de-DE" dirty="0" err="1">
                <a:sym typeface="Wingdings" panose="05000000000000000000" pitchFamily="2" charset="2"/>
              </a:rPr>
              <a:t>is</a:t>
            </a:r>
            <a:r>
              <a:rPr lang="de-DE" dirty="0">
                <a:sym typeface="Wingdings" panose="05000000000000000000" pitchFamily="2" charset="2"/>
              </a:rPr>
              <a:t> </a:t>
            </a:r>
            <a:r>
              <a:rPr lang="de-DE" dirty="0" err="1">
                <a:sym typeface="Wingdings" panose="05000000000000000000" pitchFamily="2" charset="2"/>
              </a:rPr>
              <a:t>error-prone</a:t>
            </a:r>
            <a:r>
              <a:rPr lang="de-DE" dirty="0">
                <a:sym typeface="Wingdings" panose="05000000000000000000" pitchFamily="2" charset="2"/>
              </a:rPr>
              <a:t> and </a:t>
            </a:r>
            <a:r>
              <a:rPr lang="de-DE" dirty="0" err="1">
                <a:sym typeface="Wingdings" panose="05000000000000000000" pitchFamily="2" charset="2"/>
              </a:rPr>
              <a:t>other</a:t>
            </a:r>
            <a:r>
              <a:rPr lang="de-DE" dirty="0">
                <a:sym typeface="Wingdings" panose="05000000000000000000" pitchFamily="2" charset="2"/>
              </a:rPr>
              <a:t> </a:t>
            </a:r>
            <a:r>
              <a:rPr lang="de-DE" dirty="0" err="1">
                <a:sym typeface="Wingdings" panose="05000000000000000000" pitchFamily="2" charset="2"/>
              </a:rPr>
              <a:t>options</a:t>
            </a:r>
            <a:r>
              <a:rPr lang="de-DE" dirty="0">
                <a:sym typeface="Wingdings" panose="05000000000000000000" pitchFamily="2" charset="2"/>
              </a:rPr>
              <a:t> </a:t>
            </a:r>
            <a:r>
              <a:rPr lang="de-DE" dirty="0" err="1">
                <a:sym typeface="Wingdings" panose="05000000000000000000" pitchFamily="2" charset="2"/>
              </a:rPr>
              <a:t>may</a:t>
            </a:r>
            <a:r>
              <a:rPr lang="de-DE" dirty="0">
                <a:sym typeface="Wingdings" panose="05000000000000000000" pitchFamily="2" charset="2"/>
              </a:rPr>
              <a:t> </a:t>
            </a:r>
            <a:r>
              <a:rPr lang="de-DE" dirty="0" err="1">
                <a:sym typeface="Wingdings" panose="05000000000000000000" pitchFamily="2" charset="2"/>
              </a:rPr>
              <a:t>be</a:t>
            </a:r>
            <a:r>
              <a:rPr lang="de-DE" dirty="0">
                <a:sym typeface="Wingdings" panose="05000000000000000000" pitchFamily="2" charset="2"/>
              </a:rPr>
              <a:t> </a:t>
            </a:r>
            <a:r>
              <a:rPr lang="de-DE" dirty="0" err="1">
                <a:sym typeface="Wingdings" panose="05000000000000000000" pitchFamily="2" charset="2"/>
              </a:rPr>
              <a:t>more</a:t>
            </a:r>
            <a:r>
              <a:rPr lang="de-DE" dirty="0">
                <a:sym typeface="Wingdings" panose="05000000000000000000" pitchFamily="2" charset="2"/>
              </a:rPr>
              <a:t> </a:t>
            </a:r>
            <a:r>
              <a:rPr lang="de-DE" dirty="0" err="1">
                <a:sym typeface="Wingdings" panose="05000000000000000000" pitchFamily="2" charset="2"/>
              </a:rPr>
              <a:t>advisable</a:t>
            </a:r>
            <a:r>
              <a:rPr lang="de-DE" dirty="0">
                <a:sym typeface="Wingdings" panose="05000000000000000000" pitchFamily="2" charset="2"/>
              </a:rPr>
              <a:t>, </a:t>
            </a:r>
            <a:r>
              <a:rPr lang="de-DE" dirty="0" err="1">
                <a:sym typeface="Wingdings" panose="05000000000000000000" pitchFamily="2" charset="2"/>
              </a:rPr>
              <a:t>even</a:t>
            </a:r>
            <a:r>
              <a:rPr lang="de-DE" dirty="0">
                <a:sym typeface="Wingdings" panose="05000000000000000000" pitchFamily="2" charset="2"/>
              </a:rPr>
              <a:t> </a:t>
            </a:r>
            <a:r>
              <a:rPr lang="de-DE" dirty="0" err="1">
                <a:sym typeface="Wingdings" panose="05000000000000000000" pitchFamily="2" charset="2"/>
              </a:rPr>
              <a:t>though</a:t>
            </a:r>
            <a:r>
              <a:rPr lang="de-DE" dirty="0">
                <a:sym typeface="Wingdings" panose="05000000000000000000" pitchFamily="2" charset="2"/>
              </a:rPr>
              <a:t> </a:t>
            </a:r>
            <a:r>
              <a:rPr lang="de-DE" dirty="0" err="1">
                <a:sym typeface="Wingdings" panose="05000000000000000000" pitchFamily="2" charset="2"/>
              </a:rPr>
              <a:t>feedback</a:t>
            </a:r>
            <a:r>
              <a:rPr lang="de-DE" dirty="0">
                <a:sym typeface="Wingdings" panose="05000000000000000000" pitchFamily="2" charset="2"/>
              </a:rPr>
              <a:t> </a:t>
            </a:r>
            <a:r>
              <a:rPr lang="de-DE" dirty="0" err="1">
                <a:sym typeface="Wingdings" panose="05000000000000000000" pitchFamily="2" charset="2"/>
              </a:rPr>
              <a:t>is</a:t>
            </a:r>
            <a:r>
              <a:rPr lang="de-DE" dirty="0">
                <a:sym typeface="Wingdings" panose="05000000000000000000" pitchFamily="2" charset="2"/>
              </a:rPr>
              <a:t> </a:t>
            </a:r>
            <a:r>
              <a:rPr lang="de-DE" dirty="0" err="1">
                <a:sym typeface="Wingdings" panose="05000000000000000000" pitchFamily="2" charset="2"/>
              </a:rPr>
              <a:t>reduced</a:t>
            </a:r>
            <a:r>
              <a:rPr lang="de-DE" dirty="0">
                <a:sym typeface="Wingdings" panose="05000000000000000000" pitchFamily="2" charset="2"/>
              </a:rPr>
              <a:t> a </a:t>
            </a:r>
            <a:r>
              <a:rPr lang="de-DE" dirty="0" err="1">
                <a:sym typeface="Wingdings" panose="05000000000000000000" pitchFamily="2" charset="2"/>
              </a:rPr>
              <a:t>lot</a:t>
            </a:r>
            <a:r>
              <a:rPr lang="de-DE" dirty="0">
                <a:sym typeface="Wingdings" panose="05000000000000000000" pitchFamily="2" charset="2"/>
              </a:rPr>
              <a:t>.</a:t>
            </a:r>
          </a:p>
        </p:txBody>
      </p:sp>
      <p:sp>
        <p:nvSpPr>
          <p:cNvPr id="4" name="Foliennummernplatzhalter 3"/>
          <p:cNvSpPr>
            <a:spLocks noGrp="1"/>
          </p:cNvSpPr>
          <p:nvPr>
            <p:ph type="sldNum" sz="quarter" idx="5"/>
          </p:nvPr>
        </p:nvSpPr>
        <p:spPr/>
        <p:txBody>
          <a:bodyPr/>
          <a:lstStyle/>
          <a:p>
            <a:fld id="{FDBE5A3C-A265-4226-B6A5-F3F022E3745B}" type="slidenum">
              <a:rPr lang="en-US" smtClean="0"/>
              <a:t>47</a:t>
            </a:fld>
            <a:endParaRPr lang="en-US"/>
          </a:p>
        </p:txBody>
      </p:sp>
    </p:spTree>
    <p:extLst>
      <p:ext uri="{BB962C8B-B14F-4D97-AF65-F5344CB8AC3E}">
        <p14:creationId xmlns:p14="http://schemas.microsoft.com/office/powerpoint/2010/main" val="40039833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To</a:t>
            </a:r>
            <a:r>
              <a:rPr lang="de-DE" dirty="0"/>
              <a:t> </a:t>
            </a:r>
            <a:r>
              <a:rPr lang="de-DE" dirty="0" err="1"/>
              <a:t>conclude</a:t>
            </a:r>
            <a:r>
              <a:rPr lang="de-DE" dirty="0"/>
              <a:t> </a:t>
            </a:r>
            <a:r>
              <a:rPr lang="de-DE" dirty="0" err="1"/>
              <a:t>the</a:t>
            </a:r>
            <a:r>
              <a:rPr lang="de-DE" dirty="0"/>
              <a:t> </a:t>
            </a:r>
            <a:r>
              <a:rPr lang="de-DE" dirty="0" err="1"/>
              <a:t>presented</a:t>
            </a:r>
            <a:r>
              <a:rPr lang="de-DE" dirty="0"/>
              <a:t> </a:t>
            </a:r>
            <a:r>
              <a:rPr lang="de-DE" dirty="0" err="1"/>
              <a:t>results</a:t>
            </a:r>
            <a:r>
              <a:rPr lang="de-DE" dirty="0"/>
              <a:t> </a:t>
            </a:r>
            <a:r>
              <a:rPr lang="de-DE" dirty="0" err="1"/>
              <a:t>we</a:t>
            </a:r>
            <a:r>
              <a:rPr lang="de-DE" dirty="0"/>
              <a:t> </a:t>
            </a:r>
            <a:r>
              <a:rPr lang="de-DE" dirty="0" err="1"/>
              <a:t>can</a:t>
            </a:r>
            <a:r>
              <a:rPr lang="de-DE" dirty="0"/>
              <a:t> </a:t>
            </a:r>
            <a:r>
              <a:rPr lang="de-DE" dirty="0" err="1"/>
              <a:t>say</a:t>
            </a:r>
            <a:r>
              <a:rPr lang="de-DE" dirty="0"/>
              <a:t> </a:t>
            </a:r>
            <a:r>
              <a:rPr lang="de-DE" dirty="0" err="1"/>
              <a:t>that</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48</a:t>
            </a:fld>
            <a:endParaRPr lang="en-US"/>
          </a:p>
        </p:txBody>
      </p:sp>
    </p:spTree>
    <p:extLst>
      <p:ext uri="{BB962C8B-B14F-4D97-AF65-F5344CB8AC3E}">
        <p14:creationId xmlns:p14="http://schemas.microsoft.com/office/powerpoint/2010/main" val="16733118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Regarding</a:t>
            </a:r>
            <a:r>
              <a:rPr lang="de-DE" dirty="0"/>
              <a:t> </a:t>
            </a:r>
            <a:r>
              <a:rPr lang="de-DE" dirty="0" err="1"/>
              <a:t>future</a:t>
            </a:r>
            <a:r>
              <a:rPr lang="de-DE" dirty="0"/>
              <a:t> </a:t>
            </a:r>
            <a:r>
              <a:rPr lang="de-DE" dirty="0" err="1"/>
              <a:t>work</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49</a:t>
            </a:fld>
            <a:endParaRPr lang="en-US"/>
          </a:p>
        </p:txBody>
      </p:sp>
    </p:spTree>
    <p:extLst>
      <p:ext uri="{BB962C8B-B14F-4D97-AF65-F5344CB8AC3E}">
        <p14:creationId xmlns:p14="http://schemas.microsoft.com/office/powerpoint/2010/main" val="1275982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Merging</a:t>
            </a:r>
            <a:r>
              <a:rPr lang="de-DE" dirty="0"/>
              <a:t> </a:t>
            </a:r>
            <a:r>
              <a:rPr lang="de-DE" dirty="0" err="1"/>
              <a:t>both</a:t>
            </a:r>
            <a:r>
              <a:rPr lang="de-DE" dirty="0"/>
              <a:t> </a:t>
            </a:r>
            <a:r>
              <a:rPr lang="de-DE" dirty="0" err="1"/>
              <a:t>areas</a:t>
            </a:r>
            <a:r>
              <a:rPr lang="de-DE" dirty="0"/>
              <a:t> </a:t>
            </a:r>
            <a:r>
              <a:rPr lang="de-DE" dirty="0" err="1"/>
              <a:t>is</a:t>
            </a:r>
            <a:r>
              <a:rPr lang="de-DE" dirty="0"/>
              <a:t> </a:t>
            </a:r>
            <a:r>
              <a:rPr lang="de-DE" dirty="0" err="1"/>
              <a:t>complex</a:t>
            </a:r>
            <a:r>
              <a:rPr lang="de-DE" dirty="0"/>
              <a:t> </a:t>
            </a:r>
            <a:r>
              <a:rPr lang="de-DE" dirty="0" err="1"/>
              <a:t>goal</a:t>
            </a:r>
            <a:r>
              <a:rPr lang="de-DE" dirty="0"/>
              <a:t> but </a:t>
            </a:r>
            <a:r>
              <a:rPr lang="de-DE" dirty="0" err="1"/>
              <a:t>helpful</a:t>
            </a:r>
            <a:r>
              <a:rPr lang="de-DE" dirty="0"/>
              <a:t>, </a:t>
            </a:r>
            <a:r>
              <a:rPr lang="de-DE" dirty="0" err="1"/>
              <a:t>since</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5</a:t>
            </a:fld>
            <a:endParaRPr lang="en-US"/>
          </a:p>
        </p:txBody>
      </p:sp>
    </p:spTree>
    <p:extLst>
      <p:ext uri="{BB962C8B-B14F-4D97-AF65-F5344CB8AC3E}">
        <p14:creationId xmlns:p14="http://schemas.microsoft.com/office/powerpoint/2010/main" val="5583004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 </a:t>
            </a:r>
            <a:r>
              <a:rPr lang="de-DE" dirty="0" err="1"/>
              <a:t>up</a:t>
            </a:r>
            <a:r>
              <a:rPr lang="de-DE" dirty="0"/>
              <a:t> </a:t>
            </a:r>
            <a:r>
              <a:rPr lang="de-DE" dirty="0" err="1"/>
              <a:t>until</a:t>
            </a:r>
            <a:r>
              <a:rPr lang="de-DE" dirty="0"/>
              <a:t> </a:t>
            </a:r>
            <a:r>
              <a:rPr lang="de-DE" dirty="0" err="1"/>
              <a:t>this</a:t>
            </a:r>
            <a:r>
              <a:rPr lang="de-DE" dirty="0"/>
              <a:t> </a:t>
            </a:r>
            <a:r>
              <a:rPr lang="de-DE" dirty="0" err="1"/>
              <a:t>point</a:t>
            </a:r>
            <a:r>
              <a:rPr lang="de-DE" dirty="0"/>
              <a:t>. </a:t>
            </a:r>
            <a:r>
              <a:rPr lang="de-DE" dirty="0" err="1"/>
              <a:t>Finally</a:t>
            </a:r>
            <a:r>
              <a:rPr lang="de-DE" dirty="0"/>
              <a:t> time </a:t>
            </a:r>
            <a:r>
              <a:rPr lang="de-DE" dirty="0" err="1"/>
              <a:t>for</a:t>
            </a:r>
            <a:r>
              <a:rPr lang="de-DE" dirty="0"/>
              <a:t> Question &amp; </a:t>
            </a:r>
            <a:r>
              <a:rPr lang="de-DE" dirty="0" err="1"/>
              <a:t>Answer</a:t>
            </a:r>
            <a:r>
              <a:rPr lang="de-DE" dirty="0"/>
              <a:t> </a:t>
            </a:r>
            <a:r>
              <a:rPr lang="de-DE" dirty="0" err="1"/>
              <a:t>session</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50</a:t>
            </a:fld>
            <a:endParaRPr lang="en-US"/>
          </a:p>
        </p:txBody>
      </p:sp>
    </p:spTree>
    <p:extLst>
      <p:ext uri="{BB962C8B-B14F-4D97-AF65-F5344CB8AC3E}">
        <p14:creationId xmlns:p14="http://schemas.microsoft.com/office/powerpoint/2010/main" val="202794454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Sources </a:t>
            </a:r>
            <a:r>
              <a:rPr lang="de-DE" dirty="0" err="1"/>
              <a:t>to</a:t>
            </a:r>
            <a:r>
              <a:rPr lang="de-DE" dirty="0"/>
              <a:t> </a:t>
            </a:r>
            <a:r>
              <a:rPr lang="de-DE" dirty="0" err="1"/>
              <a:t>papers</a:t>
            </a:r>
            <a:r>
              <a:rPr lang="de-DE" dirty="0"/>
              <a:t> and </a:t>
            </a:r>
            <a:r>
              <a:rPr lang="de-DE" dirty="0" err="1"/>
              <a:t>images</a:t>
            </a:r>
            <a:r>
              <a:rPr lang="de-DE" dirty="0"/>
              <a:t> </a:t>
            </a:r>
            <a:r>
              <a:rPr lang="de-DE" dirty="0" err="1"/>
              <a:t>used</a:t>
            </a:r>
            <a:r>
              <a:rPr lang="de-DE" dirty="0"/>
              <a:t> </a:t>
            </a:r>
            <a:r>
              <a:rPr lang="de-DE" dirty="0" err="1"/>
              <a:t>for</a:t>
            </a:r>
            <a:r>
              <a:rPr lang="de-DE" dirty="0"/>
              <a:t> </a:t>
            </a:r>
            <a:r>
              <a:rPr lang="de-DE" dirty="0" err="1"/>
              <a:t>preparing</a:t>
            </a:r>
            <a:r>
              <a:rPr lang="de-DE" dirty="0"/>
              <a:t> </a:t>
            </a:r>
            <a:r>
              <a:rPr lang="de-DE" dirty="0" err="1"/>
              <a:t>this</a:t>
            </a:r>
            <a:r>
              <a:rPr lang="de-DE" dirty="0"/>
              <a:t> </a:t>
            </a:r>
            <a:r>
              <a:rPr lang="de-DE" dirty="0" err="1"/>
              <a:t>presentation</a:t>
            </a:r>
            <a:r>
              <a:rPr lang="de-DE" dirty="0"/>
              <a:t>. Further </a:t>
            </a:r>
            <a:r>
              <a:rPr lang="de-DE" dirty="0" err="1"/>
              <a:t>overview</a:t>
            </a:r>
            <a:r>
              <a:rPr lang="de-DE" dirty="0"/>
              <a:t> </a:t>
            </a:r>
            <a:r>
              <a:rPr lang="de-DE" dirty="0" err="1"/>
              <a:t>about</a:t>
            </a:r>
            <a:r>
              <a:rPr lang="de-DE" dirty="0"/>
              <a:t> </a:t>
            </a:r>
            <a:r>
              <a:rPr lang="de-DE" dirty="0" err="1"/>
              <a:t>details</a:t>
            </a:r>
            <a:r>
              <a:rPr lang="de-DE" dirty="0"/>
              <a:t> </a:t>
            </a:r>
            <a:r>
              <a:rPr lang="de-DE" dirty="0" err="1"/>
              <a:t>can</a:t>
            </a:r>
            <a:r>
              <a:rPr lang="de-DE" dirty="0"/>
              <a:t> </a:t>
            </a:r>
            <a:r>
              <a:rPr lang="de-DE" dirty="0" err="1"/>
              <a:t>be</a:t>
            </a:r>
            <a:r>
              <a:rPr lang="de-DE" dirty="0"/>
              <a:t> </a:t>
            </a:r>
            <a:r>
              <a:rPr lang="de-DE" dirty="0" err="1"/>
              <a:t>taken</a:t>
            </a:r>
            <a:r>
              <a:rPr lang="de-DE" dirty="0"/>
              <a:t> </a:t>
            </a:r>
            <a:r>
              <a:rPr lang="de-DE" dirty="0" err="1"/>
              <a:t>from</a:t>
            </a:r>
            <a:r>
              <a:rPr lang="de-DE" dirty="0"/>
              <a:t> </a:t>
            </a:r>
            <a:r>
              <a:rPr lang="de-DE" dirty="0" err="1"/>
              <a:t>the</a:t>
            </a:r>
            <a:r>
              <a:rPr lang="de-DE" dirty="0"/>
              <a:t> </a:t>
            </a:r>
            <a:r>
              <a:rPr lang="de-DE" dirty="0" err="1"/>
              <a:t>master‘s</a:t>
            </a:r>
            <a:r>
              <a:rPr lang="de-DE" dirty="0"/>
              <a:t> </a:t>
            </a:r>
            <a:r>
              <a:rPr lang="de-DE" dirty="0" err="1"/>
              <a:t>thesis</a:t>
            </a:r>
            <a:r>
              <a:rPr lang="de-DE" dirty="0"/>
              <a:t>‘ </a:t>
            </a:r>
            <a:r>
              <a:rPr lang="de-DE" dirty="0" err="1"/>
              <a:t>bibliography</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51</a:t>
            </a:fld>
            <a:endParaRPr lang="en-US"/>
          </a:p>
        </p:txBody>
      </p:sp>
    </p:spTree>
    <p:extLst>
      <p:ext uri="{BB962C8B-B14F-4D97-AF65-F5344CB8AC3E}">
        <p14:creationId xmlns:p14="http://schemas.microsoft.com/office/powerpoint/2010/main" val="313802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But </a:t>
            </a:r>
            <a:r>
              <a:rPr lang="de-DE" dirty="0" err="1"/>
              <a:t>if</a:t>
            </a:r>
            <a:r>
              <a:rPr lang="de-DE" dirty="0"/>
              <a:t> </a:t>
            </a:r>
            <a:r>
              <a:rPr lang="de-DE" dirty="0" err="1"/>
              <a:t>we</a:t>
            </a:r>
            <a:r>
              <a:rPr lang="de-DE" dirty="0"/>
              <a:t> </a:t>
            </a:r>
            <a:r>
              <a:rPr lang="de-DE" dirty="0" err="1"/>
              <a:t>now</a:t>
            </a:r>
            <a:r>
              <a:rPr lang="de-DE" dirty="0"/>
              <a:t> </a:t>
            </a:r>
            <a:r>
              <a:rPr lang="de-DE" dirty="0" err="1"/>
              <a:t>take</a:t>
            </a:r>
            <a:r>
              <a:rPr lang="de-DE" dirty="0"/>
              <a:t> </a:t>
            </a:r>
            <a:r>
              <a:rPr lang="de-DE" dirty="0" err="1"/>
              <a:t>our</a:t>
            </a:r>
            <a:r>
              <a:rPr lang="de-DE" dirty="0"/>
              <a:t> VR </a:t>
            </a:r>
            <a:r>
              <a:rPr lang="de-DE" dirty="0" err="1"/>
              <a:t>headset</a:t>
            </a:r>
            <a:r>
              <a:rPr lang="de-DE" dirty="0"/>
              <a:t>, in </a:t>
            </a:r>
            <a:r>
              <a:rPr lang="de-DE" dirty="0" err="1"/>
              <a:t>which</a:t>
            </a:r>
            <a:r>
              <a:rPr lang="de-DE" dirty="0"/>
              <a:t> </a:t>
            </a:r>
            <a:r>
              <a:rPr lang="de-DE" dirty="0" err="1"/>
              <a:t>case</a:t>
            </a:r>
            <a:r>
              <a:rPr lang="de-DE" dirty="0"/>
              <a:t> </a:t>
            </a:r>
            <a:r>
              <a:rPr lang="de-DE" dirty="0" err="1"/>
              <a:t>Meta</a:t>
            </a:r>
            <a:r>
              <a:rPr lang="de-DE" dirty="0"/>
              <a:t> Quest </a:t>
            </a:r>
            <a:r>
              <a:rPr lang="de-DE" dirty="0" err="1"/>
              <a:t>devices</a:t>
            </a:r>
            <a:r>
              <a:rPr lang="de-DE" dirty="0"/>
              <a:t> </a:t>
            </a:r>
            <a:r>
              <a:rPr lang="de-DE" dirty="0" err="1"/>
              <a:t>were</a:t>
            </a:r>
            <a:r>
              <a:rPr lang="de-DE" dirty="0"/>
              <a:t> </a:t>
            </a:r>
            <a:r>
              <a:rPr lang="de-DE" dirty="0" err="1"/>
              <a:t>used</a:t>
            </a:r>
            <a:r>
              <a:rPr lang="de-DE" dirty="0"/>
              <a:t> </a:t>
            </a:r>
            <a:r>
              <a:rPr lang="de-DE" dirty="0" err="1"/>
              <a:t>for</a:t>
            </a:r>
            <a:r>
              <a:rPr lang="de-DE" dirty="0"/>
              <a:t> </a:t>
            </a:r>
            <a:r>
              <a:rPr lang="de-DE" dirty="0" err="1"/>
              <a:t>development</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6</a:t>
            </a:fld>
            <a:endParaRPr lang="en-US"/>
          </a:p>
        </p:txBody>
      </p:sp>
    </p:spTree>
    <p:extLst>
      <p:ext uri="{BB962C8B-B14F-4D97-AF65-F5344CB8AC3E}">
        <p14:creationId xmlns:p14="http://schemas.microsoft.com/office/powerpoint/2010/main" val="2996806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apply</a:t>
            </a:r>
            <a:r>
              <a:rPr lang="de-DE" dirty="0"/>
              <a:t> a </a:t>
            </a:r>
            <a:r>
              <a:rPr lang="de-DE" dirty="0" err="1"/>
              <a:t>learning</a:t>
            </a:r>
            <a:r>
              <a:rPr lang="de-DE" dirty="0"/>
              <a:t> </a:t>
            </a:r>
            <a:r>
              <a:rPr lang="de-DE" dirty="0" err="1"/>
              <a:t>environment</a:t>
            </a:r>
            <a:r>
              <a:rPr lang="de-DE" dirty="0"/>
              <a:t> in </a:t>
            </a:r>
            <a:r>
              <a:rPr lang="de-DE" dirty="0" err="1"/>
              <a:t>sandbox</a:t>
            </a:r>
            <a:r>
              <a:rPr lang="de-DE" dirty="0"/>
              <a:t> style </a:t>
            </a:r>
            <a:r>
              <a:rPr lang="de-DE" dirty="0" err="1"/>
              <a:t>to</a:t>
            </a:r>
            <a:r>
              <a:rPr lang="de-DE" dirty="0"/>
              <a:t> </a:t>
            </a:r>
            <a:r>
              <a:rPr lang="de-DE" dirty="0" err="1"/>
              <a:t>make</a:t>
            </a:r>
            <a:r>
              <a:rPr lang="de-DE" dirty="0"/>
              <a:t> </a:t>
            </a:r>
            <a:r>
              <a:rPr lang="de-DE" dirty="0" err="1"/>
              <a:t>users</a:t>
            </a:r>
            <a:r>
              <a:rPr lang="de-DE" dirty="0"/>
              <a:t> </a:t>
            </a:r>
            <a:r>
              <a:rPr lang="de-DE" dirty="0" err="1"/>
              <a:t>interact</a:t>
            </a:r>
            <a:r>
              <a:rPr lang="de-DE" dirty="0"/>
              <a:t> </a:t>
            </a:r>
            <a:r>
              <a:rPr lang="de-DE" dirty="0" err="1"/>
              <a:t>with</a:t>
            </a:r>
            <a:r>
              <a:rPr lang="de-DE" dirty="0"/>
              <a:t> </a:t>
            </a:r>
            <a:r>
              <a:rPr lang="de-DE" dirty="0" err="1"/>
              <a:t>food</a:t>
            </a:r>
            <a:r>
              <a:rPr lang="de-DE" dirty="0"/>
              <a:t> </a:t>
            </a:r>
            <a:r>
              <a:rPr lang="de-DE" dirty="0" err="1"/>
              <a:t>products</a:t>
            </a:r>
            <a:r>
              <a:rPr lang="de-DE" dirty="0"/>
              <a:t> </a:t>
            </a:r>
            <a:r>
              <a:rPr lang="de-DE" dirty="0" err="1"/>
              <a:t>of</a:t>
            </a:r>
            <a:r>
              <a:rPr lang="de-DE" dirty="0"/>
              <a:t> different </a:t>
            </a:r>
            <a:r>
              <a:rPr lang="de-DE" dirty="0" err="1"/>
              <a:t>categories</a:t>
            </a:r>
            <a:r>
              <a:rPr lang="de-DE" dirty="0"/>
              <a:t> </a:t>
            </a:r>
            <a:r>
              <a:rPr lang="de-DE" dirty="0" err="1"/>
              <a:t>from</a:t>
            </a:r>
            <a:r>
              <a:rPr lang="de-DE" dirty="0"/>
              <a:t> </a:t>
            </a:r>
            <a:r>
              <a:rPr lang="de-DE" dirty="0" err="1"/>
              <a:t>their</a:t>
            </a:r>
            <a:r>
              <a:rPr lang="de-DE" dirty="0"/>
              <a:t> </a:t>
            </a:r>
            <a:r>
              <a:rPr lang="de-DE" dirty="0" err="1"/>
              <a:t>everyday</a:t>
            </a:r>
            <a:r>
              <a:rPr lang="de-DE" dirty="0"/>
              <a:t> </a:t>
            </a:r>
            <a:r>
              <a:rPr lang="de-DE" dirty="0" err="1"/>
              <a:t>life</a:t>
            </a:r>
            <a:r>
              <a:rPr lang="de-DE" dirty="0"/>
              <a:t>…</a:t>
            </a:r>
          </a:p>
        </p:txBody>
      </p:sp>
      <p:sp>
        <p:nvSpPr>
          <p:cNvPr id="4" name="Foliennummernplatzhalter 3"/>
          <p:cNvSpPr>
            <a:spLocks noGrp="1"/>
          </p:cNvSpPr>
          <p:nvPr>
            <p:ph type="sldNum" sz="quarter" idx="5"/>
          </p:nvPr>
        </p:nvSpPr>
        <p:spPr/>
        <p:txBody>
          <a:bodyPr/>
          <a:lstStyle/>
          <a:p>
            <a:fld id="{FDBE5A3C-A265-4226-B6A5-F3F022E3745B}" type="slidenum">
              <a:rPr lang="en-US" smtClean="0"/>
              <a:t>7</a:t>
            </a:fld>
            <a:endParaRPr lang="en-US"/>
          </a:p>
        </p:txBody>
      </p:sp>
    </p:spTree>
    <p:extLst>
      <p:ext uri="{BB962C8B-B14F-4D97-AF65-F5344CB8AC3E}">
        <p14:creationId xmlns:p14="http://schemas.microsoft.com/office/powerpoint/2010/main" val="3827990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we</a:t>
            </a:r>
            <a:r>
              <a:rPr lang="de-DE" dirty="0"/>
              <a:t> </a:t>
            </a:r>
            <a:r>
              <a:rPr lang="de-DE" dirty="0" err="1"/>
              <a:t>get</a:t>
            </a:r>
            <a:r>
              <a:rPr lang="de-DE" dirty="0"/>
              <a:t> out </a:t>
            </a:r>
            <a:r>
              <a:rPr lang="de-DE" dirty="0" err="1"/>
              <a:t>NutriLearn</a:t>
            </a:r>
            <a:r>
              <a:rPr lang="de-DE" dirty="0"/>
              <a:t> VR </a:t>
            </a:r>
            <a:r>
              <a:rPr lang="de-DE" dirty="0" err="1"/>
              <a:t>Application</a:t>
            </a:r>
            <a:r>
              <a:rPr lang="de-DE" dirty="0"/>
              <a:t>. </a:t>
            </a:r>
          </a:p>
          <a:p>
            <a:r>
              <a:rPr lang="de-DE" dirty="0" err="1"/>
              <a:t>Trying</a:t>
            </a:r>
            <a:r>
              <a:rPr lang="de-DE" dirty="0"/>
              <a:t> </a:t>
            </a:r>
            <a:r>
              <a:rPr lang="de-DE" dirty="0" err="1"/>
              <a:t>to</a:t>
            </a:r>
            <a:r>
              <a:rPr lang="de-DE" dirty="0"/>
              <a:t> </a:t>
            </a:r>
            <a:r>
              <a:rPr lang="de-DE" dirty="0" err="1"/>
              <a:t>address</a:t>
            </a:r>
            <a:r>
              <a:rPr lang="de-DE" dirty="0"/>
              <a:t> </a:t>
            </a:r>
            <a:r>
              <a:rPr lang="de-DE" dirty="0" err="1"/>
              <a:t>food</a:t>
            </a:r>
            <a:r>
              <a:rPr lang="de-DE" dirty="0"/>
              <a:t> </a:t>
            </a:r>
            <a:r>
              <a:rPr lang="de-DE" dirty="0" err="1"/>
              <a:t>selections</a:t>
            </a:r>
            <a:r>
              <a:rPr lang="de-DE" dirty="0"/>
              <a:t> in </a:t>
            </a:r>
            <a:r>
              <a:rPr lang="de-DE" dirty="0" err="1"/>
              <a:t>everyday</a:t>
            </a:r>
            <a:r>
              <a:rPr lang="de-DE" dirty="0"/>
              <a:t> </a:t>
            </a:r>
            <a:r>
              <a:rPr lang="de-DE" dirty="0" err="1"/>
              <a:t>life</a:t>
            </a:r>
            <a:r>
              <a:rPr lang="de-DE" dirty="0"/>
              <a:t>, </a:t>
            </a:r>
            <a:r>
              <a:rPr lang="de-DE" dirty="0" err="1"/>
              <a:t>influencing</a:t>
            </a:r>
            <a:r>
              <a:rPr lang="de-DE" dirty="0"/>
              <a:t> </a:t>
            </a:r>
            <a:r>
              <a:rPr lang="de-DE" dirty="0" err="1"/>
              <a:t>choices</a:t>
            </a:r>
            <a:r>
              <a:rPr lang="de-DE" dirty="0"/>
              <a:t> </a:t>
            </a:r>
            <a:r>
              <a:rPr lang="de-DE" dirty="0" err="1"/>
              <a:t>for</a:t>
            </a:r>
            <a:r>
              <a:rPr lang="de-DE" dirty="0"/>
              <a:t> a </a:t>
            </a:r>
            <a:r>
              <a:rPr lang="de-DE" dirty="0" err="1"/>
              <a:t>long</a:t>
            </a:r>
            <a:r>
              <a:rPr lang="de-DE" dirty="0"/>
              <a:t>-term </a:t>
            </a:r>
            <a:r>
              <a:rPr lang="de-DE" dirty="0" err="1"/>
              <a:t>better</a:t>
            </a:r>
            <a:r>
              <a:rPr lang="de-DE" dirty="0"/>
              <a:t> </a:t>
            </a:r>
            <a:r>
              <a:rPr lang="de-DE" dirty="0" err="1"/>
              <a:t>health</a:t>
            </a:r>
            <a:endParaRPr lang="de-DE" dirty="0"/>
          </a:p>
          <a:p>
            <a:r>
              <a:rPr lang="de-DE" dirty="0"/>
              <a:t>(5)</a:t>
            </a:r>
          </a:p>
        </p:txBody>
      </p:sp>
      <p:sp>
        <p:nvSpPr>
          <p:cNvPr id="4" name="Foliennummernplatzhalter 3"/>
          <p:cNvSpPr>
            <a:spLocks noGrp="1"/>
          </p:cNvSpPr>
          <p:nvPr>
            <p:ph type="sldNum" sz="quarter" idx="5"/>
          </p:nvPr>
        </p:nvSpPr>
        <p:spPr/>
        <p:txBody>
          <a:bodyPr/>
          <a:lstStyle/>
          <a:p>
            <a:fld id="{FDBE5A3C-A265-4226-B6A5-F3F022E3745B}" type="slidenum">
              <a:rPr lang="en-US" smtClean="0"/>
              <a:t>8</a:t>
            </a:fld>
            <a:endParaRPr lang="en-US"/>
          </a:p>
        </p:txBody>
      </p:sp>
    </p:spTree>
    <p:extLst>
      <p:ext uri="{BB962C8B-B14F-4D97-AF65-F5344CB8AC3E}">
        <p14:creationId xmlns:p14="http://schemas.microsoft.com/office/powerpoint/2010/main" val="2426281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Definition </a:t>
            </a:r>
            <a:r>
              <a:rPr lang="de-DE" dirty="0" err="1"/>
              <a:t>based</a:t>
            </a:r>
            <a:r>
              <a:rPr lang="de-DE" dirty="0"/>
              <a:t> on Professional </a:t>
            </a:r>
            <a:r>
              <a:rPr lang="de-DE" dirty="0" err="1"/>
              <a:t>Consultation</a:t>
            </a:r>
            <a:r>
              <a:rPr lang="de-DE" dirty="0"/>
              <a:t> </a:t>
            </a:r>
            <a:r>
              <a:rPr lang="de-DE" dirty="0" err="1"/>
              <a:t>with</a:t>
            </a:r>
            <a:r>
              <a:rPr lang="de-DE" dirty="0"/>
              <a:t> Public Health Department Head Prof. </a:t>
            </a:r>
            <a:r>
              <a:rPr lang="de-DE" dirty="0" err="1"/>
              <a:t>Buyken</a:t>
            </a:r>
            <a:r>
              <a:rPr lang="de-DE" dirty="0"/>
              <a:t> at Paderborn University.</a:t>
            </a:r>
          </a:p>
          <a:p>
            <a:r>
              <a:rPr lang="de-DE" dirty="0" err="1"/>
              <a:t>Mainly</a:t>
            </a:r>
            <a:r>
              <a:rPr lang="de-DE" dirty="0"/>
              <a:t> </a:t>
            </a:r>
            <a:r>
              <a:rPr lang="de-DE" dirty="0" err="1"/>
              <a:t>based</a:t>
            </a:r>
            <a:r>
              <a:rPr lang="de-DE" dirty="0"/>
              <a:t> on </a:t>
            </a:r>
            <a:r>
              <a:rPr lang="de-DE" dirty="0" err="1"/>
              <a:t>picking</a:t>
            </a:r>
            <a:r>
              <a:rPr lang="de-DE" dirty="0"/>
              <a:t> </a:t>
            </a:r>
            <a:r>
              <a:rPr lang="de-DE" dirty="0" err="1"/>
              <a:t>from</a:t>
            </a:r>
            <a:r>
              <a:rPr lang="de-DE" dirty="0"/>
              <a:t> </a:t>
            </a:r>
            <a:r>
              <a:rPr lang="de-DE" dirty="0" err="1"/>
              <a:t>categories</a:t>
            </a:r>
            <a:r>
              <a:rPr lang="de-DE" dirty="0"/>
              <a:t> </a:t>
            </a:r>
            <a:r>
              <a:rPr lang="de-DE" dirty="0" err="1"/>
              <a:t>as</a:t>
            </a:r>
            <a:r>
              <a:rPr lang="de-DE" dirty="0"/>
              <a:t> </a:t>
            </a:r>
            <a:r>
              <a:rPr lang="de-DE" dirty="0" err="1"/>
              <a:t>recommended</a:t>
            </a:r>
            <a:r>
              <a:rPr lang="de-DE" dirty="0"/>
              <a:t> </a:t>
            </a:r>
            <a:r>
              <a:rPr lang="de-DE" dirty="0" err="1"/>
              <a:t>by</a:t>
            </a:r>
            <a:r>
              <a:rPr lang="de-DE" dirty="0"/>
              <a:t> German Nutrition Society, </a:t>
            </a:r>
            <a:r>
              <a:rPr lang="de-DE" dirty="0" err="1"/>
              <a:t>refined</a:t>
            </a:r>
            <a:r>
              <a:rPr lang="de-DE" dirty="0"/>
              <a:t> </a:t>
            </a:r>
            <a:r>
              <a:rPr lang="de-DE" dirty="0" err="1"/>
              <a:t>with</a:t>
            </a:r>
            <a:r>
              <a:rPr lang="de-DE" dirty="0"/>
              <a:t> </a:t>
            </a:r>
            <a:r>
              <a:rPr lang="de-DE" dirty="0" err="1"/>
              <a:t>supplementary</a:t>
            </a:r>
            <a:r>
              <a:rPr lang="de-DE" dirty="0"/>
              <a:t> </a:t>
            </a:r>
            <a:r>
              <a:rPr lang="de-DE" dirty="0" err="1"/>
              <a:t>sources</a:t>
            </a:r>
            <a:r>
              <a:rPr lang="de-DE" dirty="0"/>
              <a:t> and </a:t>
            </a:r>
            <a:r>
              <a:rPr lang="de-DE" dirty="0" err="1"/>
              <a:t>taking</a:t>
            </a:r>
            <a:r>
              <a:rPr lang="de-DE" dirty="0"/>
              <a:t> </a:t>
            </a:r>
            <a:r>
              <a:rPr lang="de-DE" dirty="0" err="1"/>
              <a:t>nutrient</a:t>
            </a:r>
            <a:r>
              <a:rPr lang="de-DE" dirty="0"/>
              <a:t> </a:t>
            </a:r>
            <a:r>
              <a:rPr lang="de-DE" dirty="0" err="1"/>
              <a:t>quality</a:t>
            </a:r>
            <a:r>
              <a:rPr lang="de-DE" dirty="0"/>
              <a:t> </a:t>
            </a:r>
            <a:r>
              <a:rPr lang="de-DE" dirty="0" err="1"/>
              <a:t>into</a:t>
            </a:r>
            <a:r>
              <a:rPr lang="de-DE" dirty="0"/>
              <a:t> </a:t>
            </a:r>
            <a:r>
              <a:rPr lang="de-DE" dirty="0" err="1"/>
              <a:t>account</a:t>
            </a:r>
            <a:endParaRPr lang="de-DE" dirty="0"/>
          </a:p>
        </p:txBody>
      </p:sp>
      <p:sp>
        <p:nvSpPr>
          <p:cNvPr id="4" name="Foliennummernplatzhalter 3"/>
          <p:cNvSpPr>
            <a:spLocks noGrp="1"/>
          </p:cNvSpPr>
          <p:nvPr>
            <p:ph type="sldNum" sz="quarter" idx="5"/>
          </p:nvPr>
        </p:nvSpPr>
        <p:spPr/>
        <p:txBody>
          <a:bodyPr/>
          <a:lstStyle/>
          <a:p>
            <a:fld id="{FDBE5A3C-A265-4226-B6A5-F3F022E3745B}" type="slidenum">
              <a:rPr lang="en-US" smtClean="0"/>
              <a:t>9</a:t>
            </a:fld>
            <a:endParaRPr lang="en-US"/>
          </a:p>
        </p:txBody>
      </p:sp>
    </p:spTree>
    <p:extLst>
      <p:ext uri="{BB962C8B-B14F-4D97-AF65-F5344CB8AC3E}">
        <p14:creationId xmlns:p14="http://schemas.microsoft.com/office/powerpoint/2010/main" val="28646831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age">
    <p:spTree>
      <p:nvGrpSpPr>
        <p:cNvPr id="1" name=""/>
        <p:cNvGrpSpPr/>
        <p:nvPr/>
      </p:nvGrpSpPr>
      <p:grpSpPr>
        <a:xfrm>
          <a:off x="0" y="0"/>
          <a:ext cx="0" cy="0"/>
          <a:chOff x="0" y="0"/>
          <a:chExt cx="0" cy="0"/>
        </a:xfrm>
      </p:grpSpPr>
      <p:sp>
        <p:nvSpPr>
          <p:cNvPr id="11" name="Untertitel 2"/>
          <p:cNvSpPr>
            <a:spLocks noGrp="1"/>
          </p:cNvSpPr>
          <p:nvPr>
            <p:ph type="subTitle" idx="1"/>
          </p:nvPr>
        </p:nvSpPr>
        <p:spPr>
          <a:xfrm>
            <a:off x="628649" y="3149601"/>
            <a:ext cx="7886699" cy="1809749"/>
          </a:xfrm>
        </p:spPr>
        <p:txBody>
          <a:bodyPr>
            <a:noAutofit/>
          </a:bodyPr>
          <a:lstStyle>
            <a:lvl1pPr marL="0" indent="0" algn="ctr">
              <a:buNone/>
              <a:defRPr/>
            </a:lvl1pPr>
          </a:lstStyle>
          <a:p>
            <a:pPr>
              <a:lnSpc>
                <a:spcPct val="120000"/>
              </a:lnSpc>
            </a:pPr>
            <a:r>
              <a:rPr lang="de-DE" sz="2000"/>
              <a:t>Master-Untertitelformat bearbeiten</a:t>
            </a:r>
            <a:endParaRPr lang="en-US" sz="2000" dirty="0"/>
          </a:p>
        </p:txBody>
      </p:sp>
      <p:sp>
        <p:nvSpPr>
          <p:cNvPr id="13" name="Titel 12"/>
          <p:cNvSpPr>
            <a:spLocks noGrp="1"/>
          </p:cNvSpPr>
          <p:nvPr>
            <p:ph type="title"/>
          </p:nvPr>
        </p:nvSpPr>
        <p:spPr>
          <a:xfrm>
            <a:off x="628650" y="633945"/>
            <a:ext cx="7886700" cy="2369605"/>
          </a:xfrm>
          <a:solidFill>
            <a:srgbClr val="00205B"/>
          </a:solidFill>
        </p:spPr>
        <p:txBody>
          <a:bodyPr vert="horz" lIns="91440" tIns="45720" rIns="91440" bIns="45720" rtlCol="0" anchor="ctr">
            <a:normAutofit/>
          </a:bodyPr>
          <a:lstStyle>
            <a:lvl1pPr algn="ctr">
              <a:defRPr lang="de-DE" sz="5400">
                <a:solidFill>
                  <a:schemeClr val="bg1"/>
                </a:solidFill>
              </a:defRPr>
            </a:lvl1pPr>
          </a:lstStyle>
          <a:p>
            <a:pPr marL="0" lvl="0" algn="ctr"/>
            <a:r>
              <a:rPr lang="de-DE"/>
              <a:t>Mastertitelformat bearbeiten</a:t>
            </a:r>
            <a:endParaRPr lang="de-DE" dirty="0"/>
          </a:p>
        </p:txBody>
      </p:sp>
      <p:pic>
        <p:nvPicPr>
          <p:cNvPr id="4" name="Grafik 3">
            <a:extLst>
              <a:ext uri="{FF2B5EF4-FFF2-40B4-BE49-F238E27FC236}">
                <a16:creationId xmlns:a16="http://schemas.microsoft.com/office/drawing/2014/main" id="{E357AA08-4D54-E443-B7E8-686D74C0B7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85088" y="5688414"/>
            <a:ext cx="2721634" cy="957612"/>
          </a:xfrm>
          <a:prstGeom prst="rect">
            <a:avLst/>
          </a:prstGeom>
        </p:spPr>
      </p:pic>
    </p:spTree>
    <p:extLst>
      <p:ext uri="{BB962C8B-B14F-4D97-AF65-F5344CB8AC3E}">
        <p14:creationId xmlns:p14="http://schemas.microsoft.com/office/powerpoint/2010/main" val="1372742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New Section">
    <p:spTree>
      <p:nvGrpSpPr>
        <p:cNvPr id="1" name=""/>
        <p:cNvGrpSpPr/>
        <p:nvPr/>
      </p:nvGrpSpPr>
      <p:grpSpPr>
        <a:xfrm>
          <a:off x="0" y="0"/>
          <a:ext cx="0" cy="0"/>
          <a:chOff x="0" y="0"/>
          <a:chExt cx="0" cy="0"/>
        </a:xfrm>
      </p:grpSpPr>
      <p:sp>
        <p:nvSpPr>
          <p:cNvPr id="13" name="Titel 12"/>
          <p:cNvSpPr>
            <a:spLocks noGrp="1"/>
          </p:cNvSpPr>
          <p:nvPr>
            <p:ph type="title"/>
          </p:nvPr>
        </p:nvSpPr>
        <p:spPr>
          <a:xfrm>
            <a:off x="628650" y="2355851"/>
            <a:ext cx="7886700" cy="1568449"/>
          </a:xfrm>
          <a:solidFill>
            <a:srgbClr val="00205B"/>
          </a:solidFill>
        </p:spPr>
        <p:txBody>
          <a:bodyPr vert="horz" lIns="91440" tIns="45720" rIns="91440" bIns="45720" rtlCol="0" anchor="ctr">
            <a:normAutofit/>
          </a:bodyPr>
          <a:lstStyle>
            <a:lvl1pPr algn="ctr">
              <a:defRPr lang="de-DE" sz="5400">
                <a:solidFill>
                  <a:schemeClr val="bg1"/>
                </a:solidFill>
              </a:defRPr>
            </a:lvl1pPr>
          </a:lstStyle>
          <a:p>
            <a:pPr marL="0" lvl="0" algn="ctr"/>
            <a:r>
              <a:rPr lang="de-DE"/>
              <a:t>Mastertitelformat bearbeiten</a:t>
            </a:r>
            <a:endParaRPr lang="de-DE" dirty="0"/>
          </a:p>
        </p:txBody>
      </p:sp>
      <p:pic>
        <p:nvPicPr>
          <p:cNvPr id="9" name="Grafik 8">
            <a:extLst>
              <a:ext uri="{FF2B5EF4-FFF2-40B4-BE49-F238E27FC236}">
                <a16:creationId xmlns:a16="http://schemas.microsoft.com/office/drawing/2014/main" id="{4DDCCEE5-D227-6846-8E5F-E66903E56EB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85088" y="5688414"/>
            <a:ext cx="2721634" cy="957612"/>
          </a:xfrm>
          <a:prstGeom prst="rect">
            <a:avLst/>
          </a:prstGeom>
        </p:spPr>
      </p:pic>
      <p:sp>
        <p:nvSpPr>
          <p:cNvPr id="2" name="Foliennummernplatzhalter 1">
            <a:extLst>
              <a:ext uri="{FF2B5EF4-FFF2-40B4-BE49-F238E27FC236}">
                <a16:creationId xmlns:a16="http://schemas.microsoft.com/office/drawing/2014/main" id="{F960117A-CBC0-F6C1-8523-50A69FD0AD45}"/>
              </a:ext>
            </a:extLst>
          </p:cNvPr>
          <p:cNvSpPr>
            <a:spLocks noGrp="1"/>
          </p:cNvSpPr>
          <p:nvPr>
            <p:ph type="sldNum" sz="quarter" idx="10"/>
          </p:nvPr>
        </p:nvSpPr>
        <p:spPr/>
        <p:txBody>
          <a:bodyPr/>
          <a:lstStyle/>
          <a:p>
            <a:fld id="{9880AE11-5B6B-4C22-A1E3-868D5CD5462F}" type="slidenum">
              <a:rPr lang="en-US" smtClean="0"/>
              <a:pPr/>
              <a:t>‹Nr.›</a:t>
            </a:fld>
            <a:endParaRPr lang="en-US"/>
          </a:p>
        </p:txBody>
      </p:sp>
    </p:spTree>
    <p:extLst>
      <p:ext uri="{BB962C8B-B14F-4D97-AF65-F5344CB8AC3E}">
        <p14:creationId xmlns:p14="http://schemas.microsoft.com/office/powerpoint/2010/main" val="1604878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Conten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Foliennummernplatzhalter 2"/>
          <p:cNvSpPr>
            <a:spLocks noGrp="1"/>
          </p:cNvSpPr>
          <p:nvPr>
            <p:ph type="sldNum" sz="quarter" idx="10"/>
          </p:nvPr>
        </p:nvSpPr>
        <p:spPr/>
        <p:txBody>
          <a:bodyPr/>
          <a:lstStyle/>
          <a:p>
            <a:fld id="{9880AE11-5B6B-4C22-A1E3-868D5CD5462F}" type="slidenum">
              <a:rPr lang="en-US" smtClean="0"/>
              <a:pPr/>
              <a:t>‹Nr.›</a:t>
            </a:fld>
            <a:endParaRPr lang="en-US"/>
          </a:p>
        </p:txBody>
      </p:sp>
      <p:sp>
        <p:nvSpPr>
          <p:cNvPr id="5" name="Inhaltsplatzhalter 4"/>
          <p:cNvSpPr>
            <a:spLocks noGrp="1"/>
          </p:cNvSpPr>
          <p:nvPr>
            <p:ph sz="quarter" idx="11"/>
          </p:nvPr>
        </p:nvSpPr>
        <p:spPr>
          <a:xfrm>
            <a:off x="176212" y="1041400"/>
            <a:ext cx="8786813" cy="5232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Foliennummernplatzhalter 2">
            <a:extLst>
              <a:ext uri="{FF2B5EF4-FFF2-40B4-BE49-F238E27FC236}">
                <a16:creationId xmlns:a16="http://schemas.microsoft.com/office/drawing/2014/main" id="{4C2ADE5A-E340-1F19-FF44-BF31BA2260C6}"/>
              </a:ext>
            </a:extLst>
          </p:cNvPr>
          <p:cNvSpPr txBox="1">
            <a:spLocks/>
          </p:cNvSpPr>
          <p:nvPr userDrawn="1"/>
        </p:nvSpPr>
        <p:spPr>
          <a:xfrm>
            <a:off x="183989" y="6346293"/>
            <a:ext cx="4467524" cy="365125"/>
          </a:xfrm>
          <a:prstGeom prst="rect">
            <a:avLst/>
          </a:prstGeom>
        </p:spPr>
        <p:txBody>
          <a:bodyPr vert="horz" lIns="91440" tIns="45720" rIns="91440" bIns="45720" rtlCol="0" anchor="ctr"/>
          <a:lstStyle>
            <a:defPPr>
              <a:defRPr lang="en-US"/>
            </a:defPPr>
            <a:lvl1pPr marL="0" algn="r" defTabSz="914400" rtl="0" eaLnBrk="1" latinLnBrk="0" hangingPunct="1">
              <a:defRPr sz="1800" kern="1200">
                <a:solidFill>
                  <a:schemeClr val="tx1">
                    <a:tint val="75000"/>
                  </a:schemeClr>
                </a:solidFill>
                <a:latin typeface="+mn-lt"/>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err="1"/>
              <a:t>NutriLearnVR</a:t>
            </a:r>
            <a:r>
              <a:rPr lang="en-US" dirty="0"/>
              <a:t> – Dominik Stecher (18.01.2024)</a:t>
            </a:r>
          </a:p>
        </p:txBody>
      </p:sp>
    </p:spTree>
    <p:extLst>
      <p:ext uri="{BB962C8B-B14F-4D97-AF65-F5344CB8AC3E}">
        <p14:creationId xmlns:p14="http://schemas.microsoft.com/office/powerpoint/2010/main" val="376266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de-by-sid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endParaRPr lang="de-DE" dirty="0"/>
          </a:p>
        </p:txBody>
      </p:sp>
      <p:sp>
        <p:nvSpPr>
          <p:cNvPr id="3" name="Foliennummernplatzhalter 2"/>
          <p:cNvSpPr>
            <a:spLocks noGrp="1"/>
          </p:cNvSpPr>
          <p:nvPr>
            <p:ph type="sldNum" sz="quarter" idx="10"/>
          </p:nvPr>
        </p:nvSpPr>
        <p:spPr/>
        <p:txBody>
          <a:bodyPr/>
          <a:lstStyle/>
          <a:p>
            <a:fld id="{9880AE11-5B6B-4C22-A1E3-868D5CD5462F}" type="slidenum">
              <a:rPr lang="en-US" smtClean="0"/>
              <a:pPr/>
              <a:t>‹Nr.›</a:t>
            </a:fld>
            <a:endParaRPr lang="en-US"/>
          </a:p>
        </p:txBody>
      </p:sp>
      <p:sp>
        <p:nvSpPr>
          <p:cNvPr id="5" name="Inhaltsplatzhalter 4"/>
          <p:cNvSpPr>
            <a:spLocks noGrp="1"/>
          </p:cNvSpPr>
          <p:nvPr>
            <p:ph sz="quarter" idx="11"/>
          </p:nvPr>
        </p:nvSpPr>
        <p:spPr>
          <a:xfrm>
            <a:off x="176212" y="1238250"/>
            <a:ext cx="4319588" cy="4851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Inhaltsplatzhalter 4"/>
          <p:cNvSpPr>
            <a:spLocks noGrp="1"/>
          </p:cNvSpPr>
          <p:nvPr>
            <p:ph sz="quarter" idx="12"/>
          </p:nvPr>
        </p:nvSpPr>
        <p:spPr>
          <a:xfrm>
            <a:off x="4643437" y="1238250"/>
            <a:ext cx="4319588" cy="4851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Foliennummernplatzhalter 2">
            <a:extLst>
              <a:ext uri="{FF2B5EF4-FFF2-40B4-BE49-F238E27FC236}">
                <a16:creationId xmlns:a16="http://schemas.microsoft.com/office/drawing/2014/main" id="{7FE05A78-44FC-2D24-68A4-AACF5764797F}"/>
              </a:ext>
            </a:extLst>
          </p:cNvPr>
          <p:cNvSpPr txBox="1">
            <a:spLocks/>
          </p:cNvSpPr>
          <p:nvPr userDrawn="1"/>
        </p:nvSpPr>
        <p:spPr>
          <a:xfrm>
            <a:off x="183989" y="6346293"/>
            <a:ext cx="4467524" cy="365125"/>
          </a:xfrm>
          <a:prstGeom prst="rect">
            <a:avLst/>
          </a:prstGeom>
        </p:spPr>
        <p:txBody>
          <a:bodyPr vert="horz" lIns="91440" tIns="45720" rIns="91440" bIns="45720" rtlCol="0" anchor="ctr"/>
          <a:lstStyle>
            <a:defPPr>
              <a:defRPr lang="en-US"/>
            </a:defPPr>
            <a:lvl1pPr marL="0" algn="r" defTabSz="914400" rtl="0" eaLnBrk="1" latinLnBrk="0" hangingPunct="1">
              <a:defRPr sz="1800" kern="1200">
                <a:solidFill>
                  <a:schemeClr val="tx1">
                    <a:tint val="75000"/>
                  </a:schemeClr>
                </a:solidFill>
                <a:latin typeface="+mn-lt"/>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err="1"/>
              <a:t>NutriLearnVR</a:t>
            </a:r>
            <a:r>
              <a:rPr lang="en-US" dirty="0"/>
              <a:t> – Dominik Stecher (18.01.2024)</a:t>
            </a:r>
          </a:p>
        </p:txBody>
      </p:sp>
    </p:spTree>
    <p:extLst>
      <p:ext uri="{BB962C8B-B14F-4D97-AF65-F5344CB8AC3E}">
        <p14:creationId xmlns:p14="http://schemas.microsoft.com/office/powerpoint/2010/main" val="1560635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mpty Slid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Foliennummernplatzhalter 2"/>
          <p:cNvSpPr>
            <a:spLocks noGrp="1"/>
          </p:cNvSpPr>
          <p:nvPr>
            <p:ph type="sldNum" sz="quarter" idx="10"/>
          </p:nvPr>
        </p:nvSpPr>
        <p:spPr/>
        <p:txBody>
          <a:bodyPr/>
          <a:lstStyle/>
          <a:p>
            <a:fld id="{9880AE11-5B6B-4C22-A1E3-868D5CD5462F}" type="slidenum">
              <a:rPr lang="en-US" smtClean="0"/>
              <a:pPr/>
              <a:t>‹Nr.›</a:t>
            </a:fld>
            <a:endParaRPr lang="en-US"/>
          </a:p>
        </p:txBody>
      </p:sp>
      <p:sp>
        <p:nvSpPr>
          <p:cNvPr id="4" name="Foliennummernplatzhalter 2">
            <a:extLst>
              <a:ext uri="{FF2B5EF4-FFF2-40B4-BE49-F238E27FC236}">
                <a16:creationId xmlns:a16="http://schemas.microsoft.com/office/drawing/2014/main" id="{2F413430-49F5-04DD-5FEA-0D46C772EC88}"/>
              </a:ext>
            </a:extLst>
          </p:cNvPr>
          <p:cNvSpPr txBox="1">
            <a:spLocks/>
          </p:cNvSpPr>
          <p:nvPr userDrawn="1"/>
        </p:nvSpPr>
        <p:spPr>
          <a:xfrm>
            <a:off x="183989" y="6346293"/>
            <a:ext cx="4467524" cy="365125"/>
          </a:xfrm>
          <a:prstGeom prst="rect">
            <a:avLst/>
          </a:prstGeom>
        </p:spPr>
        <p:txBody>
          <a:bodyPr vert="horz" lIns="91440" tIns="45720" rIns="91440" bIns="45720" rtlCol="0" anchor="ctr"/>
          <a:lstStyle>
            <a:defPPr>
              <a:defRPr lang="en-US"/>
            </a:defPPr>
            <a:lvl1pPr marL="0" algn="r" defTabSz="914400" rtl="0" eaLnBrk="1" latinLnBrk="0" hangingPunct="1">
              <a:defRPr sz="1800" kern="1200">
                <a:solidFill>
                  <a:schemeClr val="tx1">
                    <a:tint val="75000"/>
                  </a:schemeClr>
                </a:solidFill>
                <a:latin typeface="+mn-lt"/>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err="1"/>
              <a:t>NutriLearnVR</a:t>
            </a:r>
            <a:r>
              <a:rPr lang="en-US" dirty="0"/>
              <a:t> – Dominik Stecher (18.01.2024)</a:t>
            </a:r>
          </a:p>
        </p:txBody>
      </p:sp>
    </p:spTree>
    <p:extLst>
      <p:ext uri="{BB962C8B-B14F-4D97-AF65-F5344CB8AC3E}">
        <p14:creationId xmlns:p14="http://schemas.microsoft.com/office/powerpoint/2010/main" val="3940222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Very empty slide">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p>
            <a:fld id="{9880AE11-5B6B-4C22-A1E3-868D5CD5462F}" type="slidenum">
              <a:rPr lang="en-US" smtClean="0"/>
              <a:pPr/>
              <a:t>‹Nr.›</a:t>
            </a:fld>
            <a:endParaRPr lang="en-US"/>
          </a:p>
        </p:txBody>
      </p:sp>
      <p:sp>
        <p:nvSpPr>
          <p:cNvPr id="2" name="Foliennummernplatzhalter 2">
            <a:extLst>
              <a:ext uri="{FF2B5EF4-FFF2-40B4-BE49-F238E27FC236}">
                <a16:creationId xmlns:a16="http://schemas.microsoft.com/office/drawing/2014/main" id="{59595BDC-38C5-2FC4-42D3-821D8683CB16}"/>
              </a:ext>
            </a:extLst>
          </p:cNvPr>
          <p:cNvSpPr txBox="1">
            <a:spLocks/>
          </p:cNvSpPr>
          <p:nvPr userDrawn="1"/>
        </p:nvSpPr>
        <p:spPr>
          <a:xfrm>
            <a:off x="183989" y="6346293"/>
            <a:ext cx="4467524" cy="365125"/>
          </a:xfrm>
          <a:prstGeom prst="rect">
            <a:avLst/>
          </a:prstGeom>
        </p:spPr>
        <p:txBody>
          <a:bodyPr vert="horz" lIns="91440" tIns="45720" rIns="91440" bIns="45720" rtlCol="0" anchor="ctr"/>
          <a:lstStyle>
            <a:defPPr>
              <a:defRPr lang="en-US"/>
            </a:defPPr>
            <a:lvl1pPr marL="0" algn="r" defTabSz="914400" rtl="0" eaLnBrk="1" latinLnBrk="0" hangingPunct="1">
              <a:defRPr sz="1800" kern="1200">
                <a:solidFill>
                  <a:schemeClr val="tx1">
                    <a:tint val="75000"/>
                  </a:schemeClr>
                </a:solidFill>
                <a:latin typeface="+mn-lt"/>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err="1"/>
              <a:t>NutriLearnVR</a:t>
            </a:r>
            <a:r>
              <a:rPr lang="en-US" dirty="0"/>
              <a:t> – Dominik Stecher (18.01.2024)</a:t>
            </a:r>
          </a:p>
        </p:txBody>
      </p:sp>
    </p:spTree>
    <p:extLst>
      <p:ext uri="{BB962C8B-B14F-4D97-AF65-F5344CB8AC3E}">
        <p14:creationId xmlns:p14="http://schemas.microsoft.com/office/powerpoint/2010/main" val="3022310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hteck 9"/>
          <p:cNvSpPr/>
          <p:nvPr userDrawn="1"/>
        </p:nvSpPr>
        <p:spPr>
          <a:xfrm>
            <a:off x="7553325" y="246595"/>
            <a:ext cx="1419225" cy="633942"/>
          </a:xfrm>
          <a:prstGeom prst="rect">
            <a:avLst/>
          </a:prstGeom>
          <a:solidFill>
            <a:srgbClr val="00205B"/>
          </a:solidFill>
        </p:spPr>
        <p:txBody>
          <a:bodyPr anchor="ctr"/>
          <a:lstStyle/>
          <a:p>
            <a:pPr lvl="0">
              <a:lnSpc>
                <a:spcPct val="90000"/>
              </a:lnSpc>
              <a:spcBef>
                <a:spcPct val="0"/>
              </a:spcBef>
              <a:buNone/>
            </a:pPr>
            <a:endParaRPr lang="de-DE" sz="3200" noProof="0" dirty="0">
              <a:solidFill>
                <a:schemeClr val="bg1"/>
              </a:solidFill>
              <a:ea typeface="Arial" charset="0"/>
              <a:cs typeface="Arial" charset="0"/>
            </a:endParaRPr>
          </a:p>
        </p:txBody>
      </p:sp>
      <p:sp>
        <p:nvSpPr>
          <p:cNvPr id="2" name="Titelplatzhalter 1"/>
          <p:cNvSpPr>
            <a:spLocks noGrp="1"/>
          </p:cNvSpPr>
          <p:nvPr>
            <p:ph type="title"/>
          </p:nvPr>
        </p:nvSpPr>
        <p:spPr>
          <a:xfrm>
            <a:off x="176212" y="246595"/>
            <a:ext cx="7387829" cy="633942"/>
          </a:xfrm>
          <a:prstGeom prst="rect">
            <a:avLst/>
          </a:prstGeom>
          <a:solidFill>
            <a:srgbClr val="00205B"/>
          </a:solidFill>
        </p:spPr>
        <p:txBody>
          <a:bodyPr anchor="ctr"/>
          <a:lstStyle/>
          <a:p>
            <a:pPr marL="0" lvl="0"/>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Textplatzhalter 2"/>
          <p:cNvSpPr>
            <a:spLocks noGrp="1"/>
          </p:cNvSpPr>
          <p:nvPr>
            <p:ph type="body" idx="1"/>
          </p:nvPr>
        </p:nvSpPr>
        <p:spPr>
          <a:xfrm>
            <a:off x="176212" y="1049867"/>
            <a:ext cx="8796338" cy="5127096"/>
          </a:xfrm>
          <a:prstGeom prst="rect">
            <a:avLst/>
          </a:prstGeom>
        </p:spPr>
        <p:txBody>
          <a:bodyPr vert="horz" lIns="91440" tIns="45720" rIns="91440" bIns="45720" rtlCol="0">
            <a:normAutofit/>
          </a:bodyPr>
          <a:lstStyle/>
          <a:p>
            <a:pPr lvl="0"/>
            <a:r>
              <a:rPr lang="en-US" noProof="0" dirty="0" err="1"/>
              <a:t>Formatvorlagen</a:t>
            </a:r>
            <a:r>
              <a:rPr lang="en-US" noProof="0" dirty="0"/>
              <a:t> des </a:t>
            </a:r>
            <a:r>
              <a:rPr lang="en-US" noProof="0" dirty="0" err="1"/>
              <a:t>Textmasters</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6" name="Foliennummernplatzhalter 5"/>
          <p:cNvSpPr>
            <a:spLocks noGrp="1"/>
          </p:cNvSpPr>
          <p:nvPr>
            <p:ph type="sldNum" sz="quarter" idx="4"/>
          </p:nvPr>
        </p:nvSpPr>
        <p:spPr>
          <a:xfrm>
            <a:off x="6915150" y="6346293"/>
            <a:ext cx="2057400" cy="365125"/>
          </a:xfrm>
          <a:prstGeom prst="rect">
            <a:avLst/>
          </a:prstGeom>
        </p:spPr>
        <p:txBody>
          <a:bodyPr vert="horz" lIns="91440" tIns="45720" rIns="91440" bIns="45720" rtlCol="0" anchor="ctr"/>
          <a:lstStyle>
            <a:lvl1pPr algn="r">
              <a:defRPr sz="1800">
                <a:solidFill>
                  <a:schemeClr val="tx1">
                    <a:tint val="75000"/>
                  </a:schemeClr>
                </a:solidFill>
                <a:latin typeface="+mn-lt"/>
                <a:ea typeface="Arial" charset="0"/>
                <a:cs typeface="Arial" charset="0"/>
              </a:defRPr>
            </a:lvl1pPr>
          </a:lstStyle>
          <a:p>
            <a:fld id="{9880AE11-5B6B-4C22-A1E3-868D5CD5462F}" type="slidenum">
              <a:rPr lang="en-US" smtClean="0"/>
              <a:pPr/>
              <a:t>‹Nr.›</a:t>
            </a:fld>
            <a:endParaRPr lang="en-US"/>
          </a:p>
        </p:txBody>
      </p:sp>
      <p:pic>
        <p:nvPicPr>
          <p:cNvPr id="7" name="Bild 6"/>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7624415" y="298939"/>
            <a:ext cx="1255872" cy="444248"/>
          </a:xfrm>
          <a:prstGeom prst="rect">
            <a:avLst/>
          </a:prstGeom>
        </p:spPr>
      </p:pic>
    </p:spTree>
    <p:extLst>
      <p:ext uri="{BB962C8B-B14F-4D97-AF65-F5344CB8AC3E}">
        <p14:creationId xmlns:p14="http://schemas.microsoft.com/office/powerpoint/2010/main" val="115625936"/>
      </p:ext>
    </p:extLst>
  </p:cSld>
  <p:clrMap bg1="lt1" tx1="dk1" bg2="lt2" tx2="dk2" accent1="accent1" accent2="accent2" accent3="accent3" accent4="accent4" accent5="accent5" accent6="accent6" hlink="hlink" folHlink="folHlink"/>
  <p:sldLayoutIdLst>
    <p:sldLayoutId id="2147483734" r:id="rId1"/>
    <p:sldLayoutId id="2147483772" r:id="rId2"/>
    <p:sldLayoutId id="2147483771" r:id="rId3"/>
    <p:sldLayoutId id="2147483775" r:id="rId4"/>
    <p:sldLayoutId id="2147483773" r:id="rId5"/>
    <p:sldLayoutId id="2147483774" r:id="rId6"/>
  </p:sldLayoutIdLst>
  <p:hf hdr="0" dt="0"/>
  <p:txStyles>
    <p:titleStyle>
      <a:lvl1pPr algn="l" defTabSz="914400" rtl="0" eaLnBrk="1" latinLnBrk="0" hangingPunct="1">
        <a:lnSpc>
          <a:spcPct val="90000"/>
        </a:lnSpc>
        <a:spcBef>
          <a:spcPct val="0"/>
        </a:spcBef>
        <a:buNone/>
        <a:defRPr lang="en-US" sz="3200" kern="1200" noProof="0" dirty="0">
          <a:solidFill>
            <a:schemeClr val="bg1"/>
          </a:solidFill>
          <a:latin typeface="+mn-lt"/>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www.hna.de/verbraucher/supermarkt-rewe-edeka-verbraucher-news-beste-supermaerkte-deutschland-supermarkt-einkaufen-92283033.htm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hyperlink" Target="https://assetstore.unity.com/packages/3d/food-props-163295"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assetstore.unity.com/packages/3d/food-props-163295" TargetMode="External"/><Relationship Id="rId5" Type="http://schemas.openxmlformats.org/officeDocument/2006/relationships/hyperlink" Target="https://assetstore.unity.com/packages/3d/props/food/free-4k-scanned-vegetables-minipack-135434" TargetMode="Externa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s://www.revopoint3d.com/products/portable-3d-scanner-pop3"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18.emf"/><Relationship Id="rId4" Type="http://schemas.openxmlformats.org/officeDocument/2006/relationships/package" Target="../embeddings/Microsoft_Excel-Arbeitsblatt.xlsx"/></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18.emf"/><Relationship Id="rId4" Type="http://schemas.openxmlformats.org/officeDocument/2006/relationships/package" Target="../embeddings/Microsoft_Excel-Arbeitsblatt1.xlsx"/></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hyperlink" Target="https://www.hna.de/verbraucher/supermarkt-rewe-edeka-verbraucher-news-beste-supermaerkte-deutschland-supermarkt-einkaufen-92283033.html" TargetMode="External"/><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hyperlink" Target="https://assetstore.unity.com/packages/3d/props/food/free-4k-scanned-vegetables-minipack-135434" TargetMode="External"/><Relationship Id="rId4" Type="http://schemas.openxmlformats.org/officeDocument/2006/relationships/hyperlink" Target="https://assetstore.unity.com/packages/3d/food-props-163295"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naehrwertdaten.ch/" TargetMode="External"/><Relationship Id="rId2" Type="http://schemas.openxmlformats.org/officeDocument/2006/relationships/hyperlink" Target="https://www.revopoint3d.com/products/portable-3d-scanner-pop3" TargetMode="External"/><Relationship Id="rId1" Type="http://schemas.openxmlformats.org/officeDocument/2006/relationships/slideLayout" Target="../slideLayouts/slideLayout3.xml"/><Relationship Id="rId4" Type="http://schemas.openxmlformats.org/officeDocument/2006/relationships/hyperlink" Target="https://measuringu.com/interpret-sus-scor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Untertitel 4"/>
          <p:cNvSpPr>
            <a:spLocks noGrp="1"/>
          </p:cNvSpPr>
          <p:nvPr>
            <p:ph type="subTitle" idx="1"/>
          </p:nvPr>
        </p:nvSpPr>
        <p:spPr/>
        <p:txBody>
          <a:bodyPr/>
          <a:lstStyle/>
          <a:p>
            <a:r>
              <a:rPr lang="de-DE" dirty="0" err="1"/>
              <a:t>Master‘s</a:t>
            </a:r>
            <a:r>
              <a:rPr lang="de-DE" dirty="0"/>
              <a:t> Thesis Defense</a:t>
            </a:r>
          </a:p>
          <a:p>
            <a:r>
              <a:rPr lang="de-DE" dirty="0"/>
              <a:t>Dominik Stecher</a:t>
            </a:r>
          </a:p>
          <a:p>
            <a:r>
              <a:rPr lang="de-DE" dirty="0"/>
              <a:t>18.01.2024</a:t>
            </a:r>
          </a:p>
        </p:txBody>
      </p:sp>
      <p:sp>
        <p:nvSpPr>
          <p:cNvPr id="4" name="Titel 3"/>
          <p:cNvSpPr>
            <a:spLocks noGrp="1"/>
          </p:cNvSpPr>
          <p:nvPr>
            <p:ph type="title"/>
          </p:nvPr>
        </p:nvSpPr>
        <p:spPr/>
        <p:txBody>
          <a:bodyPr/>
          <a:lstStyle/>
          <a:p>
            <a:r>
              <a:rPr lang="de-DE" dirty="0" err="1"/>
              <a:t>NutriLearnVR</a:t>
            </a:r>
            <a:r>
              <a:rPr lang="de-DE" dirty="0"/>
              <a:t>:</a:t>
            </a:r>
            <a:br>
              <a:rPr lang="de-DE" dirty="0"/>
            </a:br>
            <a:r>
              <a:rPr lang="de-DE" dirty="0" err="1"/>
              <a:t>Educating</a:t>
            </a:r>
            <a:r>
              <a:rPr lang="de-DE" dirty="0"/>
              <a:t> Children </a:t>
            </a:r>
            <a:br>
              <a:rPr lang="de-DE" dirty="0"/>
            </a:br>
            <a:r>
              <a:rPr lang="de-DE" dirty="0" err="1"/>
              <a:t>about</a:t>
            </a:r>
            <a:r>
              <a:rPr lang="de-DE" dirty="0"/>
              <a:t> Nutrition in VR</a:t>
            </a:r>
          </a:p>
        </p:txBody>
      </p:sp>
      <p:pic>
        <p:nvPicPr>
          <p:cNvPr id="3" name="Grafik 2">
            <a:extLst>
              <a:ext uri="{FF2B5EF4-FFF2-40B4-BE49-F238E27FC236}">
                <a16:creationId xmlns:a16="http://schemas.microsoft.com/office/drawing/2014/main" id="{7D091F26-46BE-F160-1E64-5B7A96C239D0}"/>
              </a:ext>
            </a:extLst>
          </p:cNvPr>
          <p:cNvPicPr>
            <a:picLocks noChangeAspect="1"/>
          </p:cNvPicPr>
          <p:nvPr/>
        </p:nvPicPr>
        <p:blipFill>
          <a:blip r:embed="rId3"/>
          <a:stretch>
            <a:fillRect/>
          </a:stretch>
        </p:blipFill>
        <p:spPr>
          <a:xfrm>
            <a:off x="65382" y="3003550"/>
            <a:ext cx="2498938" cy="3746054"/>
          </a:xfrm>
          <a:prstGeom prst="rect">
            <a:avLst/>
          </a:prstGeom>
        </p:spPr>
      </p:pic>
    </p:spTree>
    <p:extLst>
      <p:ext uri="{BB962C8B-B14F-4D97-AF65-F5344CB8AC3E}">
        <p14:creationId xmlns:p14="http://schemas.microsoft.com/office/powerpoint/2010/main" val="2310596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System </a:t>
            </a:r>
            <a:r>
              <a:rPr lang="de-DE" dirty="0" err="1"/>
              <a:t>Expectations</a:t>
            </a:r>
            <a:r>
              <a:rPr lang="de-DE" dirty="0"/>
              <a:t> – 8 </a:t>
            </a:r>
            <a:r>
              <a:rPr lang="de-DE" dirty="0" err="1"/>
              <a:t>Criteria</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10</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lstStyle/>
          <a:p>
            <a:r>
              <a:rPr lang="de-DE" dirty="0"/>
              <a:t>(C1)	</a:t>
            </a:r>
            <a:r>
              <a:rPr lang="de-DE" dirty="0" err="1"/>
              <a:t>Build</a:t>
            </a:r>
            <a:r>
              <a:rPr lang="de-DE" dirty="0"/>
              <a:t> a </a:t>
            </a:r>
            <a:r>
              <a:rPr lang="de-DE" dirty="0" err="1"/>
              <a:t>suitable</a:t>
            </a:r>
            <a:r>
              <a:rPr lang="de-DE" dirty="0"/>
              <a:t> VR </a:t>
            </a:r>
            <a:r>
              <a:rPr lang="de-DE" dirty="0" err="1"/>
              <a:t>Application</a:t>
            </a:r>
            <a:endParaRPr lang="de-DE" dirty="0"/>
          </a:p>
          <a:p>
            <a:r>
              <a:rPr lang="de-DE" dirty="0"/>
              <a:t>(C2)	Display Food Products in different </a:t>
            </a:r>
            <a:r>
              <a:rPr lang="de-DE" dirty="0" err="1"/>
              <a:t>Categories</a:t>
            </a:r>
            <a:endParaRPr lang="de-DE" dirty="0"/>
          </a:p>
          <a:p>
            <a:r>
              <a:rPr lang="de-DE" dirty="0"/>
              <a:t>(C3)	Use </a:t>
            </a:r>
            <a:r>
              <a:rPr lang="de-DE" dirty="0" err="1"/>
              <a:t>Macronutrient</a:t>
            </a:r>
            <a:r>
              <a:rPr lang="de-DE" dirty="0"/>
              <a:t> Information </a:t>
            </a:r>
            <a:r>
              <a:rPr lang="de-DE" dirty="0" err="1"/>
              <a:t>for</a:t>
            </a:r>
            <a:r>
              <a:rPr lang="de-DE" dirty="0"/>
              <a:t> </a:t>
            </a:r>
            <a:r>
              <a:rPr lang="de-DE" dirty="0" err="1"/>
              <a:t>displayed</a:t>
            </a:r>
            <a:r>
              <a:rPr lang="de-DE" dirty="0"/>
              <a:t> Products</a:t>
            </a:r>
          </a:p>
          <a:p>
            <a:r>
              <a:rPr lang="de-DE" dirty="0"/>
              <a:t>(C4) </a:t>
            </a:r>
            <a:r>
              <a:rPr lang="de-DE" dirty="0" err="1"/>
              <a:t>Make</a:t>
            </a:r>
            <a:r>
              <a:rPr lang="de-DE" dirty="0"/>
              <a:t> individual </a:t>
            </a:r>
            <a:r>
              <a:rPr lang="de-DE" dirty="0" err="1"/>
              <a:t>Computations</a:t>
            </a:r>
            <a:r>
              <a:rPr lang="de-DE" dirty="0"/>
              <a:t> </a:t>
            </a:r>
            <a:r>
              <a:rPr lang="de-DE" dirty="0" err="1"/>
              <a:t>for</a:t>
            </a:r>
            <a:r>
              <a:rPr lang="de-DE" dirty="0"/>
              <a:t> </a:t>
            </a:r>
            <a:r>
              <a:rPr lang="de-DE" dirty="0" err="1"/>
              <a:t>current</a:t>
            </a:r>
            <a:r>
              <a:rPr lang="de-DE" dirty="0"/>
              <a:t> User</a:t>
            </a:r>
          </a:p>
          <a:p>
            <a:r>
              <a:rPr lang="de-DE" dirty="0"/>
              <a:t>(C5) </a:t>
            </a:r>
            <a:r>
              <a:rPr lang="de-DE" dirty="0" err="1"/>
              <a:t>Make</a:t>
            </a:r>
            <a:r>
              <a:rPr lang="de-DE" dirty="0"/>
              <a:t> Information </a:t>
            </a:r>
            <a:r>
              <a:rPr lang="de-DE" dirty="0" err="1"/>
              <a:t>to</a:t>
            </a:r>
            <a:r>
              <a:rPr lang="de-DE" dirty="0"/>
              <a:t> </a:t>
            </a:r>
            <a:r>
              <a:rPr lang="de-DE" dirty="0" err="1"/>
              <a:t>convey</a:t>
            </a:r>
            <a:r>
              <a:rPr lang="de-DE" dirty="0"/>
              <a:t> </a:t>
            </a:r>
            <a:r>
              <a:rPr lang="de-DE" dirty="0" err="1"/>
              <a:t>more</a:t>
            </a:r>
            <a:r>
              <a:rPr lang="de-DE" dirty="0"/>
              <a:t> </a:t>
            </a:r>
            <a:r>
              <a:rPr lang="de-DE" dirty="0" err="1"/>
              <a:t>understandable</a:t>
            </a:r>
            <a:endParaRPr lang="de-DE" dirty="0"/>
          </a:p>
          <a:p>
            <a:r>
              <a:rPr lang="de-DE" dirty="0"/>
              <a:t>(C6) Support different Individual Scenes</a:t>
            </a:r>
          </a:p>
          <a:p>
            <a:r>
              <a:rPr lang="de-DE" dirty="0"/>
              <a:t>(C7) </a:t>
            </a:r>
            <a:r>
              <a:rPr lang="de-DE" dirty="0" err="1"/>
              <a:t>Assess</a:t>
            </a:r>
            <a:r>
              <a:rPr lang="de-DE" dirty="0"/>
              <a:t> Learning </a:t>
            </a:r>
            <a:r>
              <a:rPr lang="de-DE" dirty="0" err="1"/>
              <a:t>Effects</a:t>
            </a:r>
            <a:r>
              <a:rPr lang="de-DE" dirty="0"/>
              <a:t> </a:t>
            </a:r>
            <a:r>
              <a:rPr lang="de-DE" dirty="0" err="1"/>
              <a:t>from</a:t>
            </a:r>
            <a:r>
              <a:rPr lang="de-DE" dirty="0"/>
              <a:t> </a:t>
            </a:r>
            <a:r>
              <a:rPr lang="de-DE" dirty="0" err="1"/>
              <a:t>using</a:t>
            </a:r>
            <a:r>
              <a:rPr lang="de-DE" dirty="0"/>
              <a:t> Software</a:t>
            </a:r>
          </a:p>
          <a:p>
            <a:r>
              <a:rPr lang="de-DE" dirty="0"/>
              <a:t>(C8) </a:t>
            </a:r>
            <a:r>
              <a:rPr lang="de-DE" dirty="0" err="1"/>
              <a:t>Assess</a:t>
            </a:r>
            <a:r>
              <a:rPr lang="de-DE" dirty="0"/>
              <a:t> Usability </a:t>
            </a:r>
            <a:r>
              <a:rPr lang="de-DE" dirty="0" err="1"/>
              <a:t>of</a:t>
            </a:r>
            <a:r>
              <a:rPr lang="de-DE" dirty="0"/>
              <a:t> Software</a:t>
            </a:r>
          </a:p>
        </p:txBody>
      </p:sp>
    </p:spTree>
    <p:extLst>
      <p:ext uri="{BB962C8B-B14F-4D97-AF65-F5344CB8AC3E}">
        <p14:creationId xmlns:p14="http://schemas.microsoft.com/office/powerpoint/2010/main" val="674293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Solution Concept</a:t>
            </a:r>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11</a:t>
            </a:fld>
            <a:endParaRPr lang="en-US"/>
          </a:p>
        </p:txBody>
      </p:sp>
      <p:pic>
        <p:nvPicPr>
          <p:cNvPr id="8" name="Grafik 7">
            <a:extLst>
              <a:ext uri="{FF2B5EF4-FFF2-40B4-BE49-F238E27FC236}">
                <a16:creationId xmlns:a16="http://schemas.microsoft.com/office/drawing/2014/main" id="{ACEC6CF5-2666-14F3-A643-F800E1C461D5}"/>
              </a:ext>
            </a:extLst>
          </p:cNvPr>
          <p:cNvPicPr>
            <a:picLocks noChangeAspect="1"/>
          </p:cNvPicPr>
          <p:nvPr/>
        </p:nvPicPr>
        <p:blipFill>
          <a:blip r:embed="rId3"/>
          <a:stretch>
            <a:fillRect/>
          </a:stretch>
        </p:blipFill>
        <p:spPr>
          <a:xfrm>
            <a:off x="0" y="982327"/>
            <a:ext cx="9144000" cy="5262175"/>
          </a:xfrm>
          <a:prstGeom prst="rect">
            <a:avLst/>
          </a:prstGeom>
        </p:spPr>
      </p:pic>
    </p:spTree>
    <p:extLst>
      <p:ext uri="{BB962C8B-B14F-4D97-AF65-F5344CB8AC3E}">
        <p14:creationId xmlns:p14="http://schemas.microsoft.com/office/powerpoint/2010/main" val="2195386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Solution Concept</a:t>
            </a:r>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12</a:t>
            </a:fld>
            <a:endParaRPr lang="en-US"/>
          </a:p>
        </p:txBody>
      </p:sp>
      <p:pic>
        <p:nvPicPr>
          <p:cNvPr id="8" name="Grafik 7">
            <a:extLst>
              <a:ext uri="{FF2B5EF4-FFF2-40B4-BE49-F238E27FC236}">
                <a16:creationId xmlns:a16="http://schemas.microsoft.com/office/drawing/2014/main" id="{ACEC6CF5-2666-14F3-A643-F800E1C461D5}"/>
              </a:ext>
            </a:extLst>
          </p:cNvPr>
          <p:cNvPicPr>
            <a:picLocks noChangeAspect="1"/>
          </p:cNvPicPr>
          <p:nvPr/>
        </p:nvPicPr>
        <p:blipFill>
          <a:blip r:embed="rId3"/>
          <a:stretch>
            <a:fillRect/>
          </a:stretch>
        </p:blipFill>
        <p:spPr>
          <a:xfrm>
            <a:off x="0" y="982327"/>
            <a:ext cx="9144000" cy="5262175"/>
          </a:xfrm>
          <a:prstGeom prst="rect">
            <a:avLst/>
          </a:prstGeom>
        </p:spPr>
      </p:pic>
      <p:sp>
        <p:nvSpPr>
          <p:cNvPr id="4" name="Sprechblase: rechteckig 3">
            <a:extLst>
              <a:ext uri="{FF2B5EF4-FFF2-40B4-BE49-F238E27FC236}">
                <a16:creationId xmlns:a16="http://schemas.microsoft.com/office/drawing/2014/main" id="{F90A6AAD-F5D4-96EB-59D0-2E896F4DEB1E}"/>
              </a:ext>
            </a:extLst>
          </p:cNvPr>
          <p:cNvSpPr/>
          <p:nvPr/>
        </p:nvSpPr>
        <p:spPr>
          <a:xfrm>
            <a:off x="2320637" y="1246908"/>
            <a:ext cx="1392381" cy="879763"/>
          </a:xfrm>
          <a:prstGeom prst="wedgeRectCallout">
            <a:avLst>
              <a:gd name="adj1" fmla="val -95460"/>
              <a:gd name="adj2" fmla="val 71949"/>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err="1">
                <a:solidFill>
                  <a:srgbClr val="00205B"/>
                </a:solidFill>
              </a:rPr>
              <a:t>Approx</a:t>
            </a:r>
            <a:r>
              <a:rPr lang="de-DE" dirty="0">
                <a:solidFill>
                  <a:srgbClr val="00205B"/>
                </a:solidFill>
              </a:rPr>
              <a:t>. 250 </a:t>
            </a:r>
            <a:r>
              <a:rPr lang="de-DE" dirty="0" err="1">
                <a:solidFill>
                  <a:srgbClr val="00205B"/>
                </a:solidFill>
              </a:rPr>
              <a:t>entries</a:t>
            </a:r>
            <a:r>
              <a:rPr lang="de-DE" dirty="0">
                <a:solidFill>
                  <a:srgbClr val="00205B"/>
                </a:solidFill>
              </a:rPr>
              <a:t> [10] </a:t>
            </a:r>
          </a:p>
        </p:txBody>
      </p:sp>
    </p:spTree>
    <p:extLst>
      <p:ext uri="{BB962C8B-B14F-4D97-AF65-F5344CB8AC3E}">
        <p14:creationId xmlns:p14="http://schemas.microsoft.com/office/powerpoint/2010/main" val="2973705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Database </a:t>
            </a:r>
            <a:r>
              <a:rPr lang="de-DE" dirty="0" err="1"/>
              <a:t>Excerpt</a:t>
            </a:r>
            <a:endParaRPr lang="de-DE" dirty="0"/>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13</a:t>
            </a:fld>
            <a:endParaRPr lang="en-US"/>
          </a:p>
        </p:txBody>
      </p:sp>
      <p:pic>
        <p:nvPicPr>
          <p:cNvPr id="6" name="Grafik 5">
            <a:extLst>
              <a:ext uri="{FF2B5EF4-FFF2-40B4-BE49-F238E27FC236}">
                <a16:creationId xmlns:a16="http://schemas.microsoft.com/office/drawing/2014/main" id="{B6B54CE2-87F4-82E8-7940-B1F96D99C3E2}"/>
              </a:ext>
            </a:extLst>
          </p:cNvPr>
          <p:cNvPicPr>
            <a:picLocks noChangeAspect="1"/>
          </p:cNvPicPr>
          <p:nvPr/>
        </p:nvPicPr>
        <p:blipFill>
          <a:blip r:embed="rId3"/>
          <a:stretch>
            <a:fillRect/>
          </a:stretch>
        </p:blipFill>
        <p:spPr>
          <a:xfrm>
            <a:off x="0" y="1434830"/>
            <a:ext cx="9144000" cy="3988340"/>
          </a:xfrm>
          <a:prstGeom prst="rect">
            <a:avLst/>
          </a:prstGeom>
        </p:spPr>
      </p:pic>
    </p:spTree>
    <p:extLst>
      <p:ext uri="{BB962C8B-B14F-4D97-AF65-F5344CB8AC3E}">
        <p14:creationId xmlns:p14="http://schemas.microsoft.com/office/powerpoint/2010/main" val="19025594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Food Properties</a:t>
            </a:r>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14</a:t>
            </a:fld>
            <a:endParaRPr lang="en-US"/>
          </a:p>
        </p:txBody>
      </p:sp>
      <p:pic>
        <p:nvPicPr>
          <p:cNvPr id="5" name="Grafik 4">
            <a:extLst>
              <a:ext uri="{FF2B5EF4-FFF2-40B4-BE49-F238E27FC236}">
                <a16:creationId xmlns:a16="http://schemas.microsoft.com/office/drawing/2014/main" id="{190857AC-0C46-B6FB-5987-89C1102C2991}"/>
              </a:ext>
            </a:extLst>
          </p:cNvPr>
          <p:cNvPicPr>
            <a:picLocks noChangeAspect="1"/>
          </p:cNvPicPr>
          <p:nvPr/>
        </p:nvPicPr>
        <p:blipFill>
          <a:blip r:embed="rId3"/>
          <a:stretch>
            <a:fillRect/>
          </a:stretch>
        </p:blipFill>
        <p:spPr>
          <a:xfrm>
            <a:off x="0" y="1723619"/>
            <a:ext cx="9144000" cy="3410761"/>
          </a:xfrm>
          <a:prstGeom prst="rect">
            <a:avLst/>
          </a:prstGeom>
        </p:spPr>
      </p:pic>
    </p:spTree>
    <p:extLst>
      <p:ext uri="{BB962C8B-B14F-4D97-AF65-F5344CB8AC3E}">
        <p14:creationId xmlns:p14="http://schemas.microsoft.com/office/powerpoint/2010/main" val="1432868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System Architecture</a:t>
            </a:r>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15</a:t>
            </a:fld>
            <a:endParaRPr lang="en-US"/>
          </a:p>
        </p:txBody>
      </p:sp>
      <p:pic>
        <p:nvPicPr>
          <p:cNvPr id="6" name="Grafik 5">
            <a:extLst>
              <a:ext uri="{FF2B5EF4-FFF2-40B4-BE49-F238E27FC236}">
                <a16:creationId xmlns:a16="http://schemas.microsoft.com/office/drawing/2014/main" id="{34F9B54E-D925-4E6C-3766-641331CBEB49}"/>
              </a:ext>
            </a:extLst>
          </p:cNvPr>
          <p:cNvPicPr>
            <a:picLocks noChangeAspect="1"/>
          </p:cNvPicPr>
          <p:nvPr/>
        </p:nvPicPr>
        <p:blipFill>
          <a:blip r:embed="rId3"/>
          <a:stretch>
            <a:fillRect/>
          </a:stretch>
        </p:blipFill>
        <p:spPr>
          <a:xfrm>
            <a:off x="150544" y="880536"/>
            <a:ext cx="8993456" cy="5977463"/>
          </a:xfrm>
          <a:prstGeom prst="rect">
            <a:avLst/>
          </a:prstGeom>
        </p:spPr>
      </p:pic>
    </p:spTree>
    <p:extLst>
      <p:ext uri="{BB962C8B-B14F-4D97-AF65-F5344CB8AC3E}">
        <p14:creationId xmlns:p14="http://schemas.microsoft.com/office/powerpoint/2010/main" val="2829689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p:txBody>
          <a:bodyPr/>
          <a:lstStyle/>
          <a:p>
            <a:r>
              <a:rPr lang="de-DE" dirty="0"/>
              <a:t>Visual </a:t>
            </a:r>
            <a:r>
              <a:rPr lang="de-DE" dirty="0" err="1"/>
              <a:t>Introduction</a:t>
            </a:r>
            <a:endParaRPr lang="de-DE" dirty="0"/>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p:txBody>
          <a:bodyPr/>
          <a:lstStyle/>
          <a:p>
            <a:fld id="{9880AE11-5B6B-4C22-A1E3-868D5CD5462F}" type="slidenum">
              <a:rPr lang="en-US" smtClean="0"/>
              <a:pPr/>
              <a:t>16</a:t>
            </a:fld>
            <a:endParaRPr lang="en-US"/>
          </a:p>
        </p:txBody>
      </p:sp>
    </p:spTree>
    <p:extLst>
      <p:ext uri="{BB962C8B-B14F-4D97-AF65-F5344CB8AC3E}">
        <p14:creationId xmlns:p14="http://schemas.microsoft.com/office/powerpoint/2010/main" val="2832292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F6315-B248-2324-BE80-EC9D1F49B76D}"/>
              </a:ext>
            </a:extLst>
          </p:cNvPr>
          <p:cNvSpPr>
            <a:spLocks noGrp="1"/>
          </p:cNvSpPr>
          <p:nvPr>
            <p:ph type="title"/>
          </p:nvPr>
        </p:nvSpPr>
        <p:spPr/>
        <p:txBody>
          <a:bodyPr/>
          <a:lstStyle/>
          <a:p>
            <a:r>
              <a:rPr lang="de-DE" dirty="0"/>
              <a:t>Score Implementation</a:t>
            </a:r>
          </a:p>
        </p:txBody>
      </p:sp>
      <p:sp>
        <p:nvSpPr>
          <p:cNvPr id="3" name="Foliennummernplatzhalter 2">
            <a:extLst>
              <a:ext uri="{FF2B5EF4-FFF2-40B4-BE49-F238E27FC236}">
                <a16:creationId xmlns:a16="http://schemas.microsoft.com/office/drawing/2014/main" id="{874822D2-26F3-D406-9DA6-64ECBEDAB608}"/>
              </a:ext>
            </a:extLst>
          </p:cNvPr>
          <p:cNvSpPr>
            <a:spLocks noGrp="1"/>
          </p:cNvSpPr>
          <p:nvPr>
            <p:ph type="sldNum" sz="quarter" idx="10"/>
          </p:nvPr>
        </p:nvSpPr>
        <p:spPr/>
        <p:txBody>
          <a:bodyPr/>
          <a:lstStyle/>
          <a:p>
            <a:fld id="{9880AE11-5B6B-4C22-A1E3-868D5CD5462F}" type="slidenum">
              <a:rPr lang="en-US" smtClean="0"/>
              <a:pPr/>
              <a:t>17</a:t>
            </a:fld>
            <a:endParaRPr lang="en-US"/>
          </a:p>
        </p:txBody>
      </p:sp>
      <p:pic>
        <p:nvPicPr>
          <p:cNvPr id="17" name="Grafik 16">
            <a:extLst>
              <a:ext uri="{FF2B5EF4-FFF2-40B4-BE49-F238E27FC236}">
                <a16:creationId xmlns:a16="http://schemas.microsoft.com/office/drawing/2014/main" id="{96A90FBC-9FA4-04CE-13B4-5D6B6D24032D}"/>
              </a:ext>
            </a:extLst>
          </p:cNvPr>
          <p:cNvPicPr>
            <a:picLocks noChangeAspect="1"/>
          </p:cNvPicPr>
          <p:nvPr/>
        </p:nvPicPr>
        <p:blipFill>
          <a:blip r:embed="rId3"/>
          <a:stretch>
            <a:fillRect/>
          </a:stretch>
        </p:blipFill>
        <p:spPr>
          <a:xfrm>
            <a:off x="0" y="1042742"/>
            <a:ext cx="9141606" cy="4772516"/>
          </a:xfrm>
          <a:prstGeom prst="rect">
            <a:avLst/>
          </a:prstGeom>
        </p:spPr>
      </p:pic>
    </p:spTree>
    <p:extLst>
      <p:ext uri="{BB962C8B-B14F-4D97-AF65-F5344CB8AC3E}">
        <p14:creationId xmlns:p14="http://schemas.microsoft.com/office/powerpoint/2010/main" val="3355633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F6315-B248-2324-BE80-EC9D1F49B76D}"/>
              </a:ext>
            </a:extLst>
          </p:cNvPr>
          <p:cNvSpPr>
            <a:spLocks noGrp="1"/>
          </p:cNvSpPr>
          <p:nvPr>
            <p:ph type="title"/>
          </p:nvPr>
        </p:nvSpPr>
        <p:spPr/>
        <p:txBody>
          <a:bodyPr/>
          <a:lstStyle/>
          <a:p>
            <a:r>
              <a:rPr lang="de-DE" dirty="0"/>
              <a:t>Score Implementation</a:t>
            </a:r>
          </a:p>
        </p:txBody>
      </p:sp>
      <p:sp>
        <p:nvSpPr>
          <p:cNvPr id="3" name="Foliennummernplatzhalter 2">
            <a:extLst>
              <a:ext uri="{FF2B5EF4-FFF2-40B4-BE49-F238E27FC236}">
                <a16:creationId xmlns:a16="http://schemas.microsoft.com/office/drawing/2014/main" id="{874822D2-26F3-D406-9DA6-64ECBEDAB608}"/>
              </a:ext>
            </a:extLst>
          </p:cNvPr>
          <p:cNvSpPr>
            <a:spLocks noGrp="1"/>
          </p:cNvSpPr>
          <p:nvPr>
            <p:ph type="sldNum" sz="quarter" idx="10"/>
          </p:nvPr>
        </p:nvSpPr>
        <p:spPr/>
        <p:txBody>
          <a:bodyPr/>
          <a:lstStyle/>
          <a:p>
            <a:fld id="{9880AE11-5B6B-4C22-A1E3-868D5CD5462F}" type="slidenum">
              <a:rPr lang="en-US" smtClean="0"/>
              <a:pPr/>
              <a:t>18</a:t>
            </a:fld>
            <a:endParaRPr lang="en-US"/>
          </a:p>
        </p:txBody>
      </p:sp>
      <p:sp>
        <p:nvSpPr>
          <p:cNvPr id="5" name="Inhaltsplatzhalter 3">
            <a:extLst>
              <a:ext uri="{FF2B5EF4-FFF2-40B4-BE49-F238E27FC236}">
                <a16:creationId xmlns:a16="http://schemas.microsoft.com/office/drawing/2014/main" id="{C36C347A-1C24-C833-1924-A742A8F8D25E}"/>
              </a:ext>
            </a:extLst>
          </p:cNvPr>
          <p:cNvSpPr>
            <a:spLocks noGrp="1"/>
          </p:cNvSpPr>
          <p:nvPr>
            <p:ph sz="quarter" idx="11"/>
          </p:nvPr>
        </p:nvSpPr>
        <p:spPr>
          <a:xfrm>
            <a:off x="176212" y="1041400"/>
            <a:ext cx="8786813" cy="5232400"/>
          </a:xfrm>
        </p:spPr>
        <p:txBody>
          <a:bodyPr/>
          <a:lstStyle/>
          <a:p>
            <a:r>
              <a:rPr lang="de-DE" dirty="0" err="1"/>
              <a:t>Based</a:t>
            </a:r>
            <a:r>
              <a:rPr lang="de-DE" dirty="0"/>
              <a:t> on </a:t>
            </a:r>
            <a:r>
              <a:rPr lang="de-DE" dirty="0" err="1"/>
              <a:t>Healthy</a:t>
            </a:r>
            <a:r>
              <a:rPr lang="de-DE" dirty="0"/>
              <a:t> </a:t>
            </a:r>
            <a:r>
              <a:rPr lang="de-DE" dirty="0" err="1"/>
              <a:t>Diet</a:t>
            </a:r>
            <a:r>
              <a:rPr lang="de-DE" dirty="0"/>
              <a:t> </a:t>
            </a:r>
            <a:r>
              <a:rPr lang="de-DE" dirty="0" err="1"/>
              <a:t>Consultation</a:t>
            </a:r>
            <a:r>
              <a:rPr lang="de-DE" dirty="0"/>
              <a:t>:</a:t>
            </a:r>
          </a:p>
          <a:p>
            <a:pPr lvl="1"/>
            <a:r>
              <a:rPr lang="de-DE" dirty="0" err="1"/>
              <a:t>Fruits</a:t>
            </a:r>
            <a:r>
              <a:rPr lang="de-DE" dirty="0"/>
              <a:t> &amp; </a:t>
            </a:r>
            <a:r>
              <a:rPr lang="de-DE" dirty="0" err="1"/>
              <a:t>Vegetables</a:t>
            </a:r>
            <a:r>
              <a:rPr lang="de-DE" dirty="0"/>
              <a:t>: 5+ </a:t>
            </a:r>
            <a:r>
              <a:rPr lang="de-DE" dirty="0" err="1"/>
              <a:t>Portions</a:t>
            </a:r>
            <a:endParaRPr lang="de-DE" dirty="0"/>
          </a:p>
          <a:p>
            <a:pPr lvl="1"/>
            <a:r>
              <a:rPr lang="de-DE" dirty="0"/>
              <a:t>Nuts: at least 1 Portion</a:t>
            </a:r>
          </a:p>
          <a:p>
            <a:pPr lvl="1"/>
            <a:r>
              <a:rPr lang="de-DE" dirty="0"/>
              <a:t>Whole </a:t>
            </a:r>
            <a:r>
              <a:rPr lang="de-DE" dirty="0" err="1"/>
              <a:t>Grain</a:t>
            </a:r>
            <a:r>
              <a:rPr lang="de-DE" dirty="0"/>
              <a:t> Products: 2+ Products</a:t>
            </a:r>
          </a:p>
          <a:p>
            <a:pPr lvl="1"/>
            <a:r>
              <a:rPr lang="de-DE" dirty="0" err="1"/>
              <a:t>Dairy</a:t>
            </a:r>
            <a:r>
              <a:rPr lang="de-DE" dirty="0"/>
              <a:t> Products: 2+ Products</a:t>
            </a:r>
          </a:p>
          <a:p>
            <a:pPr lvl="1"/>
            <a:r>
              <a:rPr lang="de-DE" dirty="0"/>
              <a:t>„</a:t>
            </a:r>
            <a:r>
              <a:rPr lang="de-DE" dirty="0" err="1"/>
              <a:t>Good</a:t>
            </a:r>
            <a:r>
              <a:rPr lang="de-DE" dirty="0"/>
              <a:t>“ </a:t>
            </a:r>
            <a:r>
              <a:rPr lang="de-DE" dirty="0" err="1"/>
              <a:t>average</a:t>
            </a:r>
            <a:r>
              <a:rPr lang="de-DE" dirty="0"/>
              <a:t> </a:t>
            </a:r>
            <a:r>
              <a:rPr lang="de-DE" dirty="0" err="1"/>
              <a:t>Nutri</a:t>
            </a:r>
            <a:r>
              <a:rPr lang="de-DE" dirty="0"/>
              <a:t>-Score</a:t>
            </a:r>
          </a:p>
          <a:p>
            <a:pPr lvl="1"/>
            <a:endParaRPr lang="de-DE" dirty="0"/>
          </a:p>
          <a:p>
            <a:pPr lvl="1"/>
            <a:r>
              <a:rPr lang="de-DE" dirty="0">
                <a:solidFill>
                  <a:schemeClr val="tx1">
                    <a:lumMod val="50000"/>
                    <a:lumOff val="50000"/>
                  </a:schemeClr>
                </a:solidFill>
              </a:rPr>
              <a:t>Other </a:t>
            </a:r>
            <a:r>
              <a:rPr lang="de-DE" dirty="0" err="1">
                <a:solidFill>
                  <a:schemeClr val="tx1">
                    <a:lumMod val="50000"/>
                    <a:lumOff val="50000"/>
                  </a:schemeClr>
                </a:solidFill>
              </a:rPr>
              <a:t>Factors</a:t>
            </a:r>
            <a:r>
              <a:rPr lang="de-DE" dirty="0">
                <a:solidFill>
                  <a:schemeClr val="tx1">
                    <a:lumMod val="50000"/>
                    <a:lumOff val="50000"/>
                  </a:schemeClr>
                </a:solidFill>
              </a:rPr>
              <a:t> (</a:t>
            </a:r>
            <a:r>
              <a:rPr lang="de-DE" dirty="0" err="1">
                <a:solidFill>
                  <a:schemeClr val="tx1">
                    <a:lumMod val="50000"/>
                    <a:lumOff val="50000"/>
                  </a:schemeClr>
                </a:solidFill>
              </a:rPr>
              <a:t>Nutrient</a:t>
            </a:r>
            <a:r>
              <a:rPr lang="de-DE" dirty="0">
                <a:solidFill>
                  <a:schemeClr val="tx1">
                    <a:lumMod val="50000"/>
                    <a:lumOff val="50000"/>
                  </a:schemeClr>
                </a:solidFill>
              </a:rPr>
              <a:t> Quality)</a:t>
            </a:r>
          </a:p>
        </p:txBody>
      </p:sp>
      <p:sp>
        <p:nvSpPr>
          <p:cNvPr id="9" name="Geschweifte Klammer rechts 8">
            <a:extLst>
              <a:ext uri="{FF2B5EF4-FFF2-40B4-BE49-F238E27FC236}">
                <a16:creationId xmlns:a16="http://schemas.microsoft.com/office/drawing/2014/main" id="{DE58C261-F401-E5B0-E4C2-EFFC93808560}"/>
              </a:ext>
            </a:extLst>
          </p:cNvPr>
          <p:cNvSpPr/>
          <p:nvPr/>
        </p:nvSpPr>
        <p:spPr>
          <a:xfrm>
            <a:off x="5250873" y="1565564"/>
            <a:ext cx="353291" cy="1461654"/>
          </a:xfrm>
          <a:prstGeom prst="rightBrace">
            <a:avLst/>
          </a:prstGeom>
          <a:noFill/>
          <a:ln>
            <a:solidFill>
              <a:schemeClr val="tx1"/>
            </a:solidFill>
            <a:headEnd type="none" w="med" len="med"/>
            <a:tailEnd type="none" w="med" len="med"/>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de-DE" dirty="0"/>
          </a:p>
        </p:txBody>
      </p:sp>
      <p:sp>
        <p:nvSpPr>
          <p:cNvPr id="10" name="Textfeld 9">
            <a:extLst>
              <a:ext uri="{FF2B5EF4-FFF2-40B4-BE49-F238E27FC236}">
                <a16:creationId xmlns:a16="http://schemas.microsoft.com/office/drawing/2014/main" id="{FBD8951E-2B61-FEDD-AA40-7257FC440D78}"/>
              </a:ext>
            </a:extLst>
          </p:cNvPr>
          <p:cNvSpPr txBox="1"/>
          <p:nvPr/>
        </p:nvSpPr>
        <p:spPr>
          <a:xfrm>
            <a:off x="5701146" y="2065558"/>
            <a:ext cx="2590800" cy="461665"/>
          </a:xfrm>
          <a:prstGeom prst="rect">
            <a:avLst/>
          </a:prstGeom>
          <a:noFill/>
        </p:spPr>
        <p:txBody>
          <a:bodyPr wrap="square" rtlCol="0">
            <a:spAutoFit/>
          </a:bodyPr>
          <a:lstStyle/>
          <a:p>
            <a:r>
              <a:rPr lang="de-DE" sz="2400" dirty="0" err="1">
                <a:solidFill>
                  <a:schemeClr val="accent6">
                    <a:lumMod val="75000"/>
                  </a:schemeClr>
                </a:solidFill>
              </a:rPr>
              <a:t>If</a:t>
            </a:r>
            <a:r>
              <a:rPr lang="de-DE" sz="2400" dirty="0">
                <a:solidFill>
                  <a:schemeClr val="accent6">
                    <a:lumMod val="75000"/>
                  </a:schemeClr>
                </a:solidFill>
              </a:rPr>
              <a:t> </a:t>
            </a:r>
            <a:r>
              <a:rPr lang="de-DE" sz="2400" dirty="0" err="1">
                <a:solidFill>
                  <a:schemeClr val="accent6">
                    <a:lumMod val="75000"/>
                  </a:schemeClr>
                </a:solidFill>
              </a:rPr>
              <a:t>met</a:t>
            </a:r>
            <a:r>
              <a:rPr lang="de-DE" sz="2400" dirty="0">
                <a:solidFill>
                  <a:schemeClr val="accent6">
                    <a:lumMod val="75000"/>
                  </a:schemeClr>
                </a:solidFill>
              </a:rPr>
              <a:t>, +1 Star </a:t>
            </a:r>
            <a:r>
              <a:rPr lang="de-DE" sz="2400" dirty="0" err="1">
                <a:solidFill>
                  <a:schemeClr val="accent6">
                    <a:lumMod val="75000"/>
                  </a:schemeClr>
                </a:solidFill>
              </a:rPr>
              <a:t>each</a:t>
            </a:r>
            <a:endParaRPr lang="de-DE" sz="2400" dirty="0">
              <a:solidFill>
                <a:schemeClr val="accent6">
                  <a:lumMod val="75000"/>
                </a:schemeClr>
              </a:solidFill>
            </a:endParaRPr>
          </a:p>
        </p:txBody>
      </p:sp>
      <p:graphicFrame>
        <p:nvGraphicFramePr>
          <p:cNvPr id="11" name="Tabelle 10">
            <a:extLst>
              <a:ext uri="{FF2B5EF4-FFF2-40B4-BE49-F238E27FC236}">
                <a16:creationId xmlns:a16="http://schemas.microsoft.com/office/drawing/2014/main" id="{3F713CD5-406D-5408-DF16-DE47C62716E5}"/>
              </a:ext>
            </a:extLst>
          </p:cNvPr>
          <p:cNvGraphicFramePr>
            <a:graphicFrameLocks noGrp="1"/>
          </p:cNvGraphicFramePr>
          <p:nvPr>
            <p:extLst>
              <p:ext uri="{D42A27DB-BD31-4B8C-83A1-F6EECF244321}">
                <p14:modId xmlns:p14="http://schemas.microsoft.com/office/powerpoint/2010/main" val="573912715"/>
              </p:ext>
            </p:extLst>
          </p:nvPr>
        </p:nvGraphicFramePr>
        <p:xfrm>
          <a:off x="5313218" y="3429000"/>
          <a:ext cx="3505197" cy="731520"/>
        </p:xfrm>
        <a:graphic>
          <a:graphicData uri="http://schemas.openxmlformats.org/drawingml/2006/table">
            <a:tbl>
              <a:tblPr firstRow="1" bandRow="1">
                <a:tableStyleId>{5C22544A-7EE6-4342-B048-85BDC9FD1C3A}</a:tableStyleId>
              </a:tblPr>
              <a:tblGrid>
                <a:gridCol w="1011379">
                  <a:extLst>
                    <a:ext uri="{9D8B030D-6E8A-4147-A177-3AD203B41FA5}">
                      <a16:colId xmlns:a16="http://schemas.microsoft.com/office/drawing/2014/main" val="206328751"/>
                    </a:ext>
                  </a:extLst>
                </a:gridCol>
                <a:gridCol w="1475509">
                  <a:extLst>
                    <a:ext uri="{9D8B030D-6E8A-4147-A177-3AD203B41FA5}">
                      <a16:colId xmlns:a16="http://schemas.microsoft.com/office/drawing/2014/main" val="2091931457"/>
                    </a:ext>
                  </a:extLst>
                </a:gridCol>
                <a:gridCol w="1018309">
                  <a:extLst>
                    <a:ext uri="{9D8B030D-6E8A-4147-A177-3AD203B41FA5}">
                      <a16:colId xmlns:a16="http://schemas.microsoft.com/office/drawing/2014/main" val="3522775216"/>
                    </a:ext>
                  </a:extLst>
                </a:gridCol>
              </a:tblGrid>
              <a:tr h="346516">
                <a:tc>
                  <a:txBody>
                    <a:bodyPr/>
                    <a:lstStyle/>
                    <a:p>
                      <a:pPr algn="ctr"/>
                      <a:r>
                        <a:rPr lang="de-DE" dirty="0"/>
                        <a:t>A-B</a:t>
                      </a:r>
                    </a:p>
                  </a:txBody>
                  <a:tcPr>
                    <a:solidFill>
                      <a:srgbClr val="00205B"/>
                    </a:solidFill>
                  </a:tcPr>
                </a:tc>
                <a:tc>
                  <a:txBody>
                    <a:bodyPr/>
                    <a:lstStyle/>
                    <a:p>
                      <a:pPr algn="ctr"/>
                      <a:r>
                        <a:rPr lang="de-DE" dirty="0"/>
                        <a:t>C</a:t>
                      </a:r>
                    </a:p>
                  </a:txBody>
                  <a:tcPr>
                    <a:solidFill>
                      <a:srgbClr val="00205B"/>
                    </a:solidFill>
                  </a:tcPr>
                </a:tc>
                <a:tc>
                  <a:txBody>
                    <a:bodyPr/>
                    <a:lstStyle/>
                    <a:p>
                      <a:pPr algn="ctr"/>
                      <a:r>
                        <a:rPr lang="de-DE" dirty="0"/>
                        <a:t>D-E</a:t>
                      </a:r>
                    </a:p>
                  </a:txBody>
                  <a:tcPr>
                    <a:solidFill>
                      <a:srgbClr val="00205B"/>
                    </a:solidFill>
                  </a:tcPr>
                </a:tc>
                <a:extLst>
                  <a:ext uri="{0D108BD9-81ED-4DB2-BD59-A6C34878D82A}">
                    <a16:rowId xmlns:a16="http://schemas.microsoft.com/office/drawing/2014/main" val="203481985"/>
                  </a:ext>
                </a:extLst>
              </a:tr>
              <a:tr h="346516">
                <a:tc>
                  <a:txBody>
                    <a:bodyPr/>
                    <a:lstStyle/>
                    <a:p>
                      <a:pPr algn="ctr"/>
                      <a:r>
                        <a:rPr lang="de-DE" dirty="0"/>
                        <a:t>+1 Star</a:t>
                      </a:r>
                    </a:p>
                  </a:txBody>
                  <a:tcPr/>
                </a:tc>
                <a:tc>
                  <a:txBody>
                    <a:bodyPr/>
                    <a:lstStyle/>
                    <a:p>
                      <a:pPr algn="ctr"/>
                      <a:r>
                        <a:rPr lang="de-DE" dirty="0" err="1"/>
                        <a:t>No</a:t>
                      </a:r>
                      <a:r>
                        <a:rPr lang="de-DE" dirty="0"/>
                        <a:t> Change</a:t>
                      </a:r>
                    </a:p>
                  </a:txBody>
                  <a:tcPr/>
                </a:tc>
                <a:tc>
                  <a:txBody>
                    <a:bodyPr/>
                    <a:lstStyle/>
                    <a:p>
                      <a:pPr algn="ctr"/>
                      <a:r>
                        <a:rPr lang="de-DE" dirty="0"/>
                        <a:t>-1 Star</a:t>
                      </a:r>
                    </a:p>
                  </a:txBody>
                  <a:tcPr/>
                </a:tc>
                <a:extLst>
                  <a:ext uri="{0D108BD9-81ED-4DB2-BD59-A6C34878D82A}">
                    <a16:rowId xmlns:a16="http://schemas.microsoft.com/office/drawing/2014/main" val="1543364258"/>
                  </a:ext>
                </a:extLst>
              </a:tr>
            </a:tbl>
          </a:graphicData>
        </a:graphic>
      </p:graphicFrame>
      <p:cxnSp>
        <p:nvCxnSpPr>
          <p:cNvPr id="15" name="Gerade Verbindung mit Pfeil 14">
            <a:extLst>
              <a:ext uri="{FF2B5EF4-FFF2-40B4-BE49-F238E27FC236}">
                <a16:creationId xmlns:a16="http://schemas.microsoft.com/office/drawing/2014/main" id="{89FE85F6-CB08-FB6E-4334-66901C110D92}"/>
              </a:ext>
            </a:extLst>
          </p:cNvPr>
          <p:cNvCxnSpPr/>
          <p:nvPr/>
        </p:nvCxnSpPr>
        <p:spPr>
          <a:xfrm>
            <a:off x="4488873" y="3290455"/>
            <a:ext cx="762000" cy="26092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Grafik 16">
            <a:extLst>
              <a:ext uri="{FF2B5EF4-FFF2-40B4-BE49-F238E27FC236}">
                <a16:creationId xmlns:a16="http://schemas.microsoft.com/office/drawing/2014/main" id="{96A90FBC-9FA4-04CE-13B4-5D6B6D24032D}"/>
              </a:ext>
            </a:extLst>
          </p:cNvPr>
          <p:cNvPicPr>
            <a:picLocks noChangeAspect="1"/>
          </p:cNvPicPr>
          <p:nvPr/>
        </p:nvPicPr>
        <p:blipFill>
          <a:blip r:embed="rId3"/>
          <a:stretch>
            <a:fillRect/>
          </a:stretch>
        </p:blipFill>
        <p:spPr>
          <a:xfrm>
            <a:off x="3520" y="3651491"/>
            <a:ext cx="5275062" cy="2753928"/>
          </a:xfrm>
          <a:prstGeom prst="rect">
            <a:avLst/>
          </a:prstGeom>
        </p:spPr>
      </p:pic>
    </p:spTree>
    <p:extLst>
      <p:ext uri="{BB962C8B-B14F-4D97-AF65-F5344CB8AC3E}">
        <p14:creationId xmlns:p14="http://schemas.microsoft.com/office/powerpoint/2010/main" val="3506529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Research </a:t>
            </a:r>
            <a:r>
              <a:rPr lang="de-DE" dirty="0" err="1"/>
              <a:t>Objective</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19</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lstStyle/>
          <a:p>
            <a:pPr marL="0" indent="0">
              <a:buNone/>
            </a:pPr>
            <a:endParaRPr lang="de-DE" dirty="0"/>
          </a:p>
          <a:p>
            <a:pPr marL="0" indent="0">
              <a:buNone/>
            </a:pPr>
            <a:endParaRPr lang="de-DE" dirty="0"/>
          </a:p>
          <a:p>
            <a:r>
              <a:rPr lang="de-DE" dirty="0"/>
              <a:t>Research Question (RQ):</a:t>
            </a:r>
          </a:p>
          <a:p>
            <a:pPr marL="0" indent="0">
              <a:buNone/>
            </a:pPr>
            <a:endParaRPr lang="de-DE" dirty="0"/>
          </a:p>
        </p:txBody>
      </p:sp>
      <p:sp>
        <p:nvSpPr>
          <p:cNvPr id="5" name="Titel 1">
            <a:extLst>
              <a:ext uri="{FF2B5EF4-FFF2-40B4-BE49-F238E27FC236}">
                <a16:creationId xmlns:a16="http://schemas.microsoft.com/office/drawing/2014/main" id="{E40DB46C-B48E-4AA1-380D-32E5EC53345E}"/>
              </a:ext>
            </a:extLst>
          </p:cNvPr>
          <p:cNvSpPr txBox="1">
            <a:spLocks/>
          </p:cNvSpPr>
          <p:nvPr/>
        </p:nvSpPr>
        <p:spPr>
          <a:xfrm>
            <a:off x="176211" y="2492424"/>
            <a:ext cx="8786813" cy="2053259"/>
          </a:xfrm>
          <a:prstGeom prst="rect">
            <a:avLst/>
          </a:prstGeom>
          <a:solidFill>
            <a:srgbClr val="00205B"/>
          </a:solidFill>
        </p:spPr>
        <p:txBody>
          <a:bodyPr anchor="ctr"/>
          <a:lstStyle>
            <a:lvl1pPr algn="l" defTabSz="914400" rtl="0" eaLnBrk="1" latinLnBrk="0" hangingPunct="1">
              <a:lnSpc>
                <a:spcPct val="90000"/>
              </a:lnSpc>
              <a:spcBef>
                <a:spcPct val="0"/>
              </a:spcBef>
              <a:buNone/>
              <a:defRPr lang="en-US" sz="3200" kern="1200" noProof="0" dirty="0">
                <a:solidFill>
                  <a:schemeClr val="bg1"/>
                </a:solidFill>
                <a:latin typeface="+mn-lt"/>
                <a:ea typeface="Arial" charset="0"/>
                <a:cs typeface="Arial" charset="0"/>
              </a:defRPr>
            </a:lvl1pPr>
          </a:lstStyle>
          <a:p>
            <a:r>
              <a:rPr lang="de-DE" dirty="0" err="1"/>
              <a:t>Is</a:t>
            </a:r>
            <a:r>
              <a:rPr lang="de-DE" dirty="0"/>
              <a:t> an </a:t>
            </a:r>
            <a:r>
              <a:rPr lang="de-DE" dirty="0" err="1"/>
              <a:t>educational</a:t>
            </a:r>
            <a:r>
              <a:rPr lang="de-DE" dirty="0"/>
              <a:t> VR </a:t>
            </a:r>
            <a:r>
              <a:rPr lang="de-DE" dirty="0" err="1"/>
              <a:t>Application</a:t>
            </a:r>
            <a:r>
              <a:rPr lang="de-DE" dirty="0"/>
              <a:t> </a:t>
            </a:r>
            <a:r>
              <a:rPr lang="de-DE" dirty="0" err="1"/>
              <a:t>capable</a:t>
            </a:r>
            <a:r>
              <a:rPr lang="de-DE" dirty="0"/>
              <a:t> </a:t>
            </a:r>
            <a:r>
              <a:rPr lang="de-DE" dirty="0" err="1"/>
              <a:t>of</a:t>
            </a:r>
            <a:r>
              <a:rPr lang="de-DE" dirty="0"/>
              <a:t> </a:t>
            </a:r>
            <a:r>
              <a:rPr lang="de-DE" dirty="0" err="1"/>
              <a:t>supporting</a:t>
            </a:r>
            <a:r>
              <a:rPr lang="de-DE" dirty="0"/>
              <a:t> </a:t>
            </a:r>
            <a:r>
              <a:rPr lang="de-DE" dirty="0" err="1"/>
              <a:t>users</a:t>
            </a:r>
            <a:r>
              <a:rPr lang="de-DE" dirty="0"/>
              <a:t> in a </a:t>
            </a:r>
            <a:r>
              <a:rPr lang="de-DE" dirty="0" err="1"/>
              <a:t>way</a:t>
            </a:r>
            <a:r>
              <a:rPr lang="de-DE" dirty="0"/>
              <a:t> </a:t>
            </a:r>
            <a:r>
              <a:rPr lang="de-DE" dirty="0" err="1"/>
              <a:t>that</a:t>
            </a:r>
            <a:r>
              <a:rPr lang="de-DE" dirty="0"/>
              <a:t> </a:t>
            </a:r>
            <a:r>
              <a:rPr lang="de-DE" dirty="0" err="1"/>
              <a:t>they</a:t>
            </a:r>
            <a:r>
              <a:rPr lang="de-DE" dirty="0"/>
              <a:t> </a:t>
            </a:r>
            <a:r>
              <a:rPr lang="de-DE" dirty="0" err="1"/>
              <a:t>make</a:t>
            </a:r>
            <a:r>
              <a:rPr lang="de-DE" dirty="0"/>
              <a:t> </a:t>
            </a:r>
            <a:r>
              <a:rPr lang="de-DE" dirty="0" err="1"/>
              <a:t>more</a:t>
            </a:r>
            <a:r>
              <a:rPr lang="de-DE" dirty="0"/>
              <a:t> </a:t>
            </a:r>
            <a:r>
              <a:rPr lang="de-DE" dirty="0" err="1"/>
              <a:t>conscious</a:t>
            </a:r>
            <a:r>
              <a:rPr lang="de-DE" dirty="0"/>
              <a:t> </a:t>
            </a:r>
            <a:r>
              <a:rPr lang="de-DE" dirty="0" err="1"/>
              <a:t>decisions</a:t>
            </a:r>
            <a:r>
              <a:rPr lang="de-DE" dirty="0"/>
              <a:t> </a:t>
            </a:r>
            <a:r>
              <a:rPr lang="de-DE" dirty="0" err="1"/>
              <a:t>regarding</a:t>
            </a:r>
            <a:r>
              <a:rPr lang="de-DE" dirty="0"/>
              <a:t> </a:t>
            </a:r>
            <a:r>
              <a:rPr lang="de-DE" dirty="0" err="1"/>
              <a:t>their</a:t>
            </a:r>
            <a:r>
              <a:rPr lang="de-DE" dirty="0"/>
              <a:t> own </a:t>
            </a:r>
            <a:r>
              <a:rPr lang="de-DE" dirty="0" err="1"/>
              <a:t>health</a:t>
            </a:r>
            <a:r>
              <a:rPr lang="de-DE" dirty="0"/>
              <a:t> in </a:t>
            </a:r>
            <a:r>
              <a:rPr lang="de-DE" dirty="0" err="1"/>
              <a:t>the</a:t>
            </a:r>
            <a:r>
              <a:rPr lang="de-DE" dirty="0"/>
              <a:t> </a:t>
            </a:r>
            <a:r>
              <a:rPr lang="de-DE" dirty="0" err="1"/>
              <a:t>field</a:t>
            </a:r>
            <a:r>
              <a:rPr lang="de-DE" dirty="0"/>
              <a:t> </a:t>
            </a:r>
            <a:r>
              <a:rPr lang="de-DE" dirty="0" err="1"/>
              <a:t>of</a:t>
            </a:r>
            <a:r>
              <a:rPr lang="de-DE" dirty="0"/>
              <a:t> </a:t>
            </a:r>
            <a:r>
              <a:rPr lang="de-DE" dirty="0" err="1"/>
              <a:t>nutrition</a:t>
            </a:r>
            <a:r>
              <a:rPr lang="de-DE" dirty="0"/>
              <a:t>?</a:t>
            </a:r>
          </a:p>
        </p:txBody>
      </p:sp>
    </p:spTree>
    <p:extLst>
      <p:ext uri="{BB962C8B-B14F-4D97-AF65-F5344CB8AC3E}">
        <p14:creationId xmlns:p14="http://schemas.microsoft.com/office/powerpoint/2010/main" val="801577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a:t>Introduction</a:t>
            </a:r>
            <a:endParaRPr lang="de-DE" dirty="0"/>
          </a:p>
        </p:txBody>
      </p:sp>
      <p:sp>
        <p:nvSpPr>
          <p:cNvPr id="2" name="Foliennummernplatzhalter 1"/>
          <p:cNvSpPr>
            <a:spLocks noGrp="1"/>
          </p:cNvSpPr>
          <p:nvPr>
            <p:ph type="sldNum" sz="quarter" idx="10"/>
          </p:nvPr>
        </p:nvSpPr>
        <p:spPr/>
        <p:txBody>
          <a:bodyPr/>
          <a:lstStyle/>
          <a:p>
            <a:fld id="{9880AE11-5B6B-4C22-A1E3-868D5CD5462F}" type="slidenum">
              <a:rPr lang="en-US" smtClean="0"/>
              <a:pPr/>
              <a:t>2</a:t>
            </a:fld>
            <a:endParaRPr lang="en-US"/>
          </a:p>
        </p:txBody>
      </p:sp>
      <p:pic>
        <p:nvPicPr>
          <p:cNvPr id="8" name="Grafik 7" descr="Ein Bild, das Supermarkt, Einzelhandelsgeschäft, Lebensmittelgeschäft, Person enthält.&#10;&#10;Automatisch generierte Beschreibung">
            <a:extLst>
              <a:ext uri="{FF2B5EF4-FFF2-40B4-BE49-F238E27FC236}">
                <a16:creationId xmlns:a16="http://schemas.microsoft.com/office/drawing/2014/main" id="{3D3393D6-B1DB-32DB-8D1D-42E259B823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562" y="-41613"/>
            <a:ext cx="12334976" cy="6941226"/>
          </a:xfrm>
          <a:prstGeom prst="rect">
            <a:avLst/>
          </a:prstGeom>
        </p:spPr>
      </p:pic>
      <p:sp>
        <p:nvSpPr>
          <p:cNvPr id="9" name="Textfeld 8">
            <a:extLst>
              <a:ext uri="{FF2B5EF4-FFF2-40B4-BE49-F238E27FC236}">
                <a16:creationId xmlns:a16="http://schemas.microsoft.com/office/drawing/2014/main" id="{D18DF472-5299-6113-9CD5-52671F5B9203}"/>
              </a:ext>
            </a:extLst>
          </p:cNvPr>
          <p:cNvSpPr txBox="1"/>
          <p:nvPr/>
        </p:nvSpPr>
        <p:spPr>
          <a:xfrm>
            <a:off x="7867770" y="-41613"/>
            <a:ext cx="1361574" cy="276999"/>
          </a:xfrm>
          <a:prstGeom prst="rect">
            <a:avLst/>
          </a:prstGeom>
          <a:noFill/>
        </p:spPr>
        <p:txBody>
          <a:bodyPr wrap="square" rtlCol="0">
            <a:spAutoFit/>
          </a:bodyPr>
          <a:lstStyle/>
          <a:p>
            <a:r>
              <a:rPr lang="de-DE" sz="1200" dirty="0">
                <a:solidFill>
                  <a:schemeClr val="bg1"/>
                </a:solidFill>
              </a:rPr>
              <a:t>Source: </a:t>
            </a:r>
            <a:r>
              <a:rPr lang="de-DE" sz="1200" dirty="0">
                <a:solidFill>
                  <a:schemeClr val="bg1"/>
                </a:solidFill>
                <a:hlinkClick r:id="rId4"/>
              </a:rPr>
              <a:t>hna.de</a:t>
            </a:r>
            <a:r>
              <a:rPr lang="de-DE" sz="1200" dirty="0">
                <a:solidFill>
                  <a:schemeClr val="bg1"/>
                </a:solidFill>
              </a:rPr>
              <a:t> [1]</a:t>
            </a:r>
          </a:p>
        </p:txBody>
      </p:sp>
    </p:spTree>
    <p:extLst>
      <p:ext uri="{BB962C8B-B14F-4D97-AF65-F5344CB8AC3E}">
        <p14:creationId xmlns:p14="http://schemas.microsoft.com/office/powerpoint/2010/main" val="7477611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7642EB-C3B7-F33C-57CC-4CA347862FD0}"/>
              </a:ext>
            </a:extLst>
          </p:cNvPr>
          <p:cNvSpPr>
            <a:spLocks noGrp="1"/>
          </p:cNvSpPr>
          <p:nvPr>
            <p:ph type="title"/>
          </p:nvPr>
        </p:nvSpPr>
        <p:spPr/>
        <p:txBody>
          <a:bodyPr/>
          <a:lstStyle/>
          <a:p>
            <a:r>
              <a:rPr lang="de-DE" dirty="0" err="1"/>
              <a:t>Related</a:t>
            </a:r>
            <a:r>
              <a:rPr lang="de-DE" dirty="0"/>
              <a:t> Work</a:t>
            </a:r>
          </a:p>
        </p:txBody>
      </p:sp>
      <p:sp>
        <p:nvSpPr>
          <p:cNvPr id="3" name="Foliennummernplatzhalter 2">
            <a:extLst>
              <a:ext uri="{FF2B5EF4-FFF2-40B4-BE49-F238E27FC236}">
                <a16:creationId xmlns:a16="http://schemas.microsoft.com/office/drawing/2014/main" id="{CAC466D9-D481-D217-2E04-C99B72D40DAC}"/>
              </a:ext>
            </a:extLst>
          </p:cNvPr>
          <p:cNvSpPr>
            <a:spLocks noGrp="1"/>
          </p:cNvSpPr>
          <p:nvPr>
            <p:ph type="sldNum" sz="quarter" idx="10"/>
          </p:nvPr>
        </p:nvSpPr>
        <p:spPr/>
        <p:txBody>
          <a:bodyPr/>
          <a:lstStyle/>
          <a:p>
            <a:fld id="{9880AE11-5B6B-4C22-A1E3-868D5CD5462F}" type="slidenum">
              <a:rPr lang="en-US" smtClean="0"/>
              <a:pPr/>
              <a:t>20</a:t>
            </a:fld>
            <a:endParaRPr lang="en-US"/>
          </a:p>
        </p:txBody>
      </p:sp>
      <p:sp>
        <p:nvSpPr>
          <p:cNvPr id="4" name="Inhaltsplatzhalter 3">
            <a:extLst>
              <a:ext uri="{FF2B5EF4-FFF2-40B4-BE49-F238E27FC236}">
                <a16:creationId xmlns:a16="http://schemas.microsoft.com/office/drawing/2014/main" id="{9E4BDABF-17CA-C850-AB95-5A92F88D287C}"/>
              </a:ext>
            </a:extLst>
          </p:cNvPr>
          <p:cNvSpPr>
            <a:spLocks noGrp="1"/>
          </p:cNvSpPr>
          <p:nvPr>
            <p:ph sz="quarter" idx="11"/>
          </p:nvPr>
        </p:nvSpPr>
        <p:spPr>
          <a:xfrm>
            <a:off x="176212" y="1041400"/>
            <a:ext cx="3493713" cy="5232400"/>
          </a:xfrm>
        </p:spPr>
        <p:txBody>
          <a:bodyPr/>
          <a:lstStyle/>
          <a:p>
            <a:r>
              <a:rPr lang="de-DE" dirty="0" err="1"/>
              <a:t>Mostly</a:t>
            </a:r>
            <a:r>
              <a:rPr lang="de-DE" dirty="0"/>
              <a:t> AR </a:t>
            </a:r>
            <a:r>
              <a:rPr lang="de-DE" dirty="0" err="1"/>
              <a:t>focused</a:t>
            </a:r>
            <a:endParaRPr lang="de-DE" dirty="0"/>
          </a:p>
          <a:p>
            <a:r>
              <a:rPr lang="de-DE" dirty="0"/>
              <a:t>Never </a:t>
            </a:r>
            <a:r>
              <a:rPr lang="de-DE" dirty="0" err="1"/>
              <a:t>takes</a:t>
            </a:r>
            <a:r>
              <a:rPr lang="de-DE" dirty="0"/>
              <a:t> all </a:t>
            </a:r>
            <a:br>
              <a:rPr lang="de-DE" dirty="0"/>
            </a:br>
            <a:r>
              <a:rPr lang="de-DE" dirty="0" err="1"/>
              <a:t>criteria</a:t>
            </a:r>
            <a:r>
              <a:rPr lang="de-DE" dirty="0"/>
              <a:t> </a:t>
            </a:r>
            <a:r>
              <a:rPr lang="de-DE" dirty="0" err="1"/>
              <a:t>into</a:t>
            </a:r>
            <a:r>
              <a:rPr lang="de-DE" dirty="0"/>
              <a:t> </a:t>
            </a:r>
            <a:r>
              <a:rPr lang="de-DE" dirty="0" err="1"/>
              <a:t>account</a:t>
            </a:r>
            <a:endParaRPr lang="de-DE" dirty="0"/>
          </a:p>
        </p:txBody>
      </p:sp>
      <p:pic>
        <p:nvPicPr>
          <p:cNvPr id="6" name="Grafik 5">
            <a:extLst>
              <a:ext uri="{FF2B5EF4-FFF2-40B4-BE49-F238E27FC236}">
                <a16:creationId xmlns:a16="http://schemas.microsoft.com/office/drawing/2014/main" id="{5AFD1235-9DC8-E790-2FEA-84B63926124D}"/>
              </a:ext>
            </a:extLst>
          </p:cNvPr>
          <p:cNvPicPr>
            <a:picLocks noChangeAspect="1"/>
          </p:cNvPicPr>
          <p:nvPr/>
        </p:nvPicPr>
        <p:blipFill>
          <a:blip r:embed="rId3"/>
          <a:stretch>
            <a:fillRect/>
          </a:stretch>
        </p:blipFill>
        <p:spPr>
          <a:xfrm>
            <a:off x="3669925" y="895015"/>
            <a:ext cx="5046114" cy="5451278"/>
          </a:xfrm>
          <a:prstGeom prst="rect">
            <a:avLst/>
          </a:prstGeom>
        </p:spPr>
      </p:pic>
    </p:spTree>
    <p:extLst>
      <p:ext uri="{BB962C8B-B14F-4D97-AF65-F5344CB8AC3E}">
        <p14:creationId xmlns:p14="http://schemas.microsoft.com/office/powerpoint/2010/main" val="763724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Research </a:t>
            </a:r>
            <a:r>
              <a:rPr lang="de-DE" dirty="0" err="1"/>
              <a:t>Objective</a:t>
            </a:r>
            <a:r>
              <a:rPr lang="de-DE" dirty="0"/>
              <a:t> - </a:t>
            </a:r>
            <a:r>
              <a:rPr lang="de-DE" dirty="0" err="1"/>
              <a:t>Hypotheses</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21</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normAutofit lnSpcReduction="10000"/>
          </a:bodyPr>
          <a:lstStyle/>
          <a:p>
            <a:r>
              <a:rPr lang="de-DE" i="1" dirty="0"/>
              <a:t>(H1)</a:t>
            </a:r>
            <a:r>
              <a:rPr lang="de-DE" dirty="0"/>
              <a:t>	The Learning Environment </a:t>
            </a:r>
            <a:r>
              <a:rPr lang="de-DE" dirty="0" err="1"/>
              <a:t>triggers</a:t>
            </a:r>
            <a:r>
              <a:rPr lang="de-DE" dirty="0"/>
              <a:t> a </a:t>
            </a:r>
            <a:r>
              <a:rPr lang="de-DE" dirty="0" err="1"/>
              <a:t>learning</a:t>
            </a:r>
            <a:r>
              <a:rPr lang="de-DE" dirty="0"/>
              <a:t> </a:t>
            </a:r>
            <a:r>
              <a:rPr lang="de-DE" dirty="0" err="1"/>
              <a:t>effect</a:t>
            </a:r>
            <a:endParaRPr lang="de-DE" dirty="0"/>
          </a:p>
          <a:p>
            <a:endParaRPr lang="de-DE" dirty="0"/>
          </a:p>
          <a:p>
            <a:r>
              <a:rPr lang="de-DE" i="1" dirty="0"/>
              <a:t>(H2)</a:t>
            </a:r>
            <a:r>
              <a:rPr lang="de-DE" dirty="0"/>
              <a:t>	Users </a:t>
            </a:r>
            <a:r>
              <a:rPr lang="de-DE" dirty="0" err="1"/>
              <a:t>interact</a:t>
            </a:r>
            <a:r>
              <a:rPr lang="de-DE" dirty="0"/>
              <a:t> </a:t>
            </a:r>
            <a:r>
              <a:rPr lang="de-DE" dirty="0" err="1"/>
              <a:t>more</a:t>
            </a:r>
            <a:r>
              <a:rPr lang="de-DE" dirty="0"/>
              <a:t> </a:t>
            </a:r>
            <a:r>
              <a:rPr lang="de-DE" dirty="0" err="1"/>
              <a:t>with</a:t>
            </a:r>
            <a:r>
              <a:rPr lang="de-DE" dirty="0"/>
              <a:t> </a:t>
            </a:r>
            <a:r>
              <a:rPr lang="de-DE" dirty="0" err="1"/>
              <a:t>food</a:t>
            </a:r>
            <a:r>
              <a:rPr lang="de-DE" dirty="0"/>
              <a:t> </a:t>
            </a:r>
            <a:r>
              <a:rPr lang="de-DE" dirty="0" err="1"/>
              <a:t>products</a:t>
            </a:r>
            <a:r>
              <a:rPr lang="de-DE" dirty="0"/>
              <a:t> </a:t>
            </a:r>
            <a:r>
              <a:rPr lang="de-DE" dirty="0" err="1"/>
              <a:t>if</a:t>
            </a:r>
            <a:r>
              <a:rPr lang="de-DE" dirty="0"/>
              <a:t> </a:t>
            </a:r>
            <a:r>
              <a:rPr lang="de-DE" dirty="0" err="1"/>
              <a:t>more</a:t>
            </a:r>
            <a:r>
              <a:rPr lang="de-DE" dirty="0"/>
              <a:t> </a:t>
            </a:r>
            <a:r>
              <a:rPr lang="de-DE" dirty="0" err="1"/>
              <a:t>information</a:t>
            </a:r>
            <a:r>
              <a:rPr lang="de-DE" dirty="0"/>
              <a:t> </a:t>
            </a:r>
            <a:r>
              <a:rPr lang="de-DE" dirty="0" err="1"/>
              <a:t>is</a:t>
            </a:r>
            <a:r>
              <a:rPr lang="de-DE" dirty="0"/>
              <a:t> </a:t>
            </a:r>
            <a:r>
              <a:rPr lang="de-DE" dirty="0" err="1"/>
              <a:t>given</a:t>
            </a:r>
            <a:endParaRPr lang="de-DE" dirty="0"/>
          </a:p>
          <a:p>
            <a:endParaRPr lang="de-DE" dirty="0"/>
          </a:p>
          <a:p>
            <a:r>
              <a:rPr lang="de-DE" i="1" dirty="0"/>
              <a:t>(H3) </a:t>
            </a:r>
            <a:r>
              <a:rPr lang="de-DE" dirty="0"/>
              <a:t>The </a:t>
            </a:r>
            <a:r>
              <a:rPr lang="de-DE" dirty="0" err="1"/>
              <a:t>coloring</a:t>
            </a:r>
            <a:r>
              <a:rPr lang="de-DE" dirty="0"/>
              <a:t> </a:t>
            </a:r>
            <a:r>
              <a:rPr lang="de-DE" dirty="0" err="1"/>
              <a:t>of</a:t>
            </a:r>
            <a:r>
              <a:rPr lang="de-DE" dirty="0"/>
              <a:t> </a:t>
            </a:r>
            <a:r>
              <a:rPr lang="de-DE" dirty="0" err="1"/>
              <a:t>nutrient</a:t>
            </a:r>
            <a:r>
              <a:rPr lang="de-DE" dirty="0"/>
              <a:t> </a:t>
            </a:r>
            <a:r>
              <a:rPr lang="de-DE" dirty="0" err="1"/>
              <a:t>information</a:t>
            </a:r>
            <a:r>
              <a:rPr lang="de-DE" dirty="0"/>
              <a:t> </a:t>
            </a:r>
            <a:r>
              <a:rPr lang="de-DE" dirty="0" err="1"/>
              <a:t>is</a:t>
            </a:r>
            <a:r>
              <a:rPr lang="de-DE" dirty="0"/>
              <a:t> </a:t>
            </a:r>
            <a:r>
              <a:rPr lang="de-DE" dirty="0" err="1"/>
              <a:t>understandable</a:t>
            </a:r>
            <a:r>
              <a:rPr lang="de-DE" dirty="0"/>
              <a:t> </a:t>
            </a:r>
            <a:r>
              <a:rPr lang="de-DE" dirty="0" err="1"/>
              <a:t>to</a:t>
            </a:r>
            <a:r>
              <a:rPr lang="de-DE" dirty="0"/>
              <a:t> </a:t>
            </a:r>
            <a:r>
              <a:rPr lang="de-DE" dirty="0" err="1"/>
              <a:t>the</a:t>
            </a:r>
            <a:r>
              <a:rPr lang="de-DE" dirty="0"/>
              <a:t> </a:t>
            </a:r>
            <a:r>
              <a:rPr lang="de-DE" dirty="0" err="1"/>
              <a:t>user</a:t>
            </a:r>
            <a:r>
              <a:rPr lang="de-DE" dirty="0"/>
              <a:t> and </a:t>
            </a:r>
            <a:r>
              <a:rPr lang="de-DE" dirty="0" err="1"/>
              <a:t>influences</a:t>
            </a:r>
            <a:r>
              <a:rPr lang="de-DE" dirty="0"/>
              <a:t> </a:t>
            </a:r>
            <a:r>
              <a:rPr lang="de-DE" dirty="0" err="1"/>
              <a:t>decisions</a:t>
            </a:r>
            <a:r>
              <a:rPr lang="de-DE" dirty="0"/>
              <a:t> </a:t>
            </a:r>
            <a:r>
              <a:rPr lang="de-DE" dirty="0" err="1"/>
              <a:t>towards</a:t>
            </a:r>
            <a:r>
              <a:rPr lang="de-DE" dirty="0"/>
              <a:t> a </a:t>
            </a:r>
            <a:r>
              <a:rPr lang="de-DE" dirty="0" err="1"/>
              <a:t>better</a:t>
            </a:r>
            <a:r>
              <a:rPr lang="de-DE" dirty="0"/>
              <a:t> </a:t>
            </a:r>
            <a:r>
              <a:rPr lang="de-DE" dirty="0" err="1"/>
              <a:t>selection</a:t>
            </a:r>
            <a:r>
              <a:rPr lang="de-DE" dirty="0"/>
              <a:t> </a:t>
            </a:r>
            <a:r>
              <a:rPr lang="de-DE" dirty="0" err="1"/>
              <a:t>of</a:t>
            </a:r>
            <a:r>
              <a:rPr lang="de-DE" dirty="0"/>
              <a:t> </a:t>
            </a:r>
            <a:r>
              <a:rPr lang="de-DE" dirty="0" err="1"/>
              <a:t>food</a:t>
            </a:r>
            <a:r>
              <a:rPr lang="de-DE" dirty="0"/>
              <a:t> </a:t>
            </a:r>
            <a:r>
              <a:rPr lang="de-DE" dirty="0" err="1"/>
              <a:t>products</a:t>
            </a:r>
            <a:endParaRPr lang="de-DE" dirty="0"/>
          </a:p>
          <a:p>
            <a:endParaRPr lang="de-DE" dirty="0"/>
          </a:p>
          <a:p>
            <a:r>
              <a:rPr lang="de-DE" i="1" dirty="0"/>
              <a:t>(H4)</a:t>
            </a:r>
            <a:r>
              <a:rPr lang="de-DE" dirty="0"/>
              <a:t>	The </a:t>
            </a:r>
            <a:r>
              <a:rPr lang="de-DE" dirty="0" err="1"/>
              <a:t>usability</a:t>
            </a:r>
            <a:r>
              <a:rPr lang="de-DE" dirty="0"/>
              <a:t> </a:t>
            </a:r>
            <a:r>
              <a:rPr lang="de-DE" dirty="0" err="1"/>
              <a:t>benefits</a:t>
            </a:r>
            <a:r>
              <a:rPr lang="de-DE" dirty="0"/>
              <a:t> </a:t>
            </a:r>
            <a:r>
              <a:rPr lang="de-DE" dirty="0" err="1"/>
              <a:t>user</a:t>
            </a:r>
            <a:r>
              <a:rPr lang="de-DE" dirty="0"/>
              <a:t> </a:t>
            </a:r>
            <a:r>
              <a:rPr lang="de-DE" dirty="0" err="1"/>
              <a:t>motivation</a:t>
            </a:r>
            <a:r>
              <a:rPr lang="de-DE" dirty="0"/>
              <a:t> </a:t>
            </a:r>
            <a:r>
              <a:rPr lang="de-DE" dirty="0" err="1"/>
              <a:t>towards</a:t>
            </a:r>
            <a:r>
              <a:rPr lang="de-DE" dirty="0"/>
              <a:t> </a:t>
            </a:r>
            <a:r>
              <a:rPr lang="de-DE" dirty="0" err="1"/>
              <a:t>software</a:t>
            </a:r>
            <a:r>
              <a:rPr lang="de-DE" dirty="0"/>
              <a:t> </a:t>
            </a:r>
            <a:r>
              <a:rPr lang="de-DE" dirty="0" err="1"/>
              <a:t>usage</a:t>
            </a:r>
            <a:r>
              <a:rPr lang="de-DE" dirty="0"/>
              <a:t> and </a:t>
            </a:r>
            <a:r>
              <a:rPr lang="de-DE" dirty="0" err="1"/>
              <a:t>makes</a:t>
            </a:r>
            <a:r>
              <a:rPr lang="de-DE" dirty="0"/>
              <a:t> </a:t>
            </a:r>
            <a:r>
              <a:rPr lang="de-DE" dirty="0" err="1"/>
              <a:t>it</a:t>
            </a:r>
            <a:r>
              <a:rPr lang="de-DE" dirty="0"/>
              <a:t> </a:t>
            </a:r>
            <a:r>
              <a:rPr lang="de-DE" dirty="0" err="1"/>
              <a:t>easier</a:t>
            </a:r>
            <a:r>
              <a:rPr lang="de-DE" dirty="0"/>
              <a:t> </a:t>
            </a:r>
            <a:r>
              <a:rPr lang="de-DE" dirty="0" err="1"/>
              <a:t>for</a:t>
            </a:r>
            <a:r>
              <a:rPr lang="de-DE" dirty="0"/>
              <a:t> </a:t>
            </a:r>
            <a:r>
              <a:rPr lang="de-DE" dirty="0" err="1"/>
              <a:t>them</a:t>
            </a:r>
            <a:r>
              <a:rPr lang="de-DE" dirty="0"/>
              <a:t> </a:t>
            </a:r>
            <a:r>
              <a:rPr lang="de-DE" dirty="0" err="1"/>
              <a:t>to</a:t>
            </a:r>
            <a:r>
              <a:rPr lang="de-DE" dirty="0"/>
              <a:t> find </a:t>
            </a:r>
            <a:r>
              <a:rPr lang="de-DE" dirty="0" err="1"/>
              <a:t>their</a:t>
            </a:r>
            <a:r>
              <a:rPr lang="de-DE" dirty="0"/>
              <a:t> </a:t>
            </a:r>
            <a:r>
              <a:rPr lang="de-DE" dirty="0" err="1"/>
              <a:t>way</a:t>
            </a:r>
            <a:r>
              <a:rPr lang="de-DE" dirty="0"/>
              <a:t> </a:t>
            </a:r>
            <a:r>
              <a:rPr lang="de-DE" dirty="0" err="1"/>
              <a:t>within</a:t>
            </a:r>
            <a:r>
              <a:rPr lang="de-DE" dirty="0"/>
              <a:t> </a:t>
            </a:r>
            <a:r>
              <a:rPr lang="de-DE" dirty="0" err="1"/>
              <a:t>the</a:t>
            </a:r>
            <a:r>
              <a:rPr lang="de-DE" dirty="0"/>
              <a:t> </a:t>
            </a:r>
            <a:r>
              <a:rPr lang="de-DE" dirty="0" err="1"/>
              <a:t>system</a:t>
            </a:r>
            <a:endParaRPr lang="de-DE" dirty="0"/>
          </a:p>
          <a:p>
            <a:pPr marL="0" indent="0">
              <a:buNone/>
            </a:pPr>
            <a:endParaRPr lang="de-DE" dirty="0"/>
          </a:p>
        </p:txBody>
      </p:sp>
    </p:spTree>
    <p:extLst>
      <p:ext uri="{BB962C8B-B14F-4D97-AF65-F5344CB8AC3E}">
        <p14:creationId xmlns:p14="http://schemas.microsoft.com/office/powerpoint/2010/main" val="802309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Model Acquisition</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22</a:t>
            </a:fld>
            <a:endParaRPr lang="en-US"/>
          </a:p>
        </p:txBody>
      </p:sp>
      <p:pic>
        <p:nvPicPr>
          <p:cNvPr id="6" name="Grafik 5">
            <a:extLst>
              <a:ext uri="{FF2B5EF4-FFF2-40B4-BE49-F238E27FC236}">
                <a16:creationId xmlns:a16="http://schemas.microsoft.com/office/drawing/2014/main" id="{4BCB0D21-59D8-1CCE-6396-F1746659CDF4}"/>
              </a:ext>
            </a:extLst>
          </p:cNvPr>
          <p:cNvPicPr>
            <a:picLocks noChangeAspect="1"/>
          </p:cNvPicPr>
          <p:nvPr/>
        </p:nvPicPr>
        <p:blipFill>
          <a:blip r:embed="rId3"/>
          <a:stretch>
            <a:fillRect/>
          </a:stretch>
        </p:blipFill>
        <p:spPr>
          <a:xfrm>
            <a:off x="176212" y="1105739"/>
            <a:ext cx="4370200" cy="2507676"/>
          </a:xfrm>
          <a:prstGeom prst="rect">
            <a:avLst/>
          </a:prstGeom>
        </p:spPr>
      </p:pic>
      <p:sp>
        <p:nvSpPr>
          <p:cNvPr id="11" name="Inhaltsplatzhalter 3">
            <a:extLst>
              <a:ext uri="{FF2B5EF4-FFF2-40B4-BE49-F238E27FC236}">
                <a16:creationId xmlns:a16="http://schemas.microsoft.com/office/drawing/2014/main" id="{2C428354-D1DA-C262-2E1B-A6F0F16521D3}"/>
              </a:ext>
            </a:extLst>
          </p:cNvPr>
          <p:cNvSpPr>
            <a:spLocks noGrp="1"/>
          </p:cNvSpPr>
          <p:nvPr>
            <p:ph sz="quarter" idx="11"/>
          </p:nvPr>
        </p:nvSpPr>
        <p:spPr>
          <a:xfrm>
            <a:off x="4597588" y="1105739"/>
            <a:ext cx="4370200" cy="2507676"/>
          </a:xfrm>
        </p:spPr>
        <p:txBody>
          <a:bodyPr>
            <a:normAutofit/>
          </a:bodyPr>
          <a:lstStyle/>
          <a:p>
            <a:r>
              <a:rPr lang="de-DE" dirty="0" err="1"/>
              <a:t>Usually</a:t>
            </a:r>
            <a:r>
              <a:rPr lang="de-DE" dirty="0"/>
              <a:t> Low </a:t>
            </a:r>
            <a:r>
              <a:rPr lang="de-DE" dirty="0" err="1"/>
              <a:t>Poly</a:t>
            </a:r>
            <a:endParaRPr lang="de-DE" dirty="0"/>
          </a:p>
          <a:p>
            <a:r>
              <a:rPr lang="de-DE" dirty="0" err="1"/>
              <a:t>Insufficiently</a:t>
            </a:r>
            <a:r>
              <a:rPr lang="de-DE" dirty="0"/>
              <a:t> </a:t>
            </a:r>
            <a:r>
              <a:rPr lang="de-DE" dirty="0" err="1"/>
              <a:t>realistic</a:t>
            </a:r>
            <a:endParaRPr lang="de-DE" dirty="0"/>
          </a:p>
          <a:p>
            <a:endParaRPr lang="de-DE" dirty="0"/>
          </a:p>
        </p:txBody>
      </p:sp>
      <p:sp>
        <p:nvSpPr>
          <p:cNvPr id="13" name="Textfeld 12">
            <a:extLst>
              <a:ext uri="{FF2B5EF4-FFF2-40B4-BE49-F238E27FC236}">
                <a16:creationId xmlns:a16="http://schemas.microsoft.com/office/drawing/2014/main" id="{3B5F5D86-FBA2-CDAE-7B13-A8CAE0D0202F}"/>
              </a:ext>
            </a:extLst>
          </p:cNvPr>
          <p:cNvSpPr txBox="1"/>
          <p:nvPr/>
        </p:nvSpPr>
        <p:spPr>
          <a:xfrm>
            <a:off x="2632364" y="3336416"/>
            <a:ext cx="2043545" cy="276999"/>
          </a:xfrm>
          <a:prstGeom prst="rect">
            <a:avLst/>
          </a:prstGeom>
          <a:noFill/>
        </p:spPr>
        <p:txBody>
          <a:bodyPr wrap="square" rtlCol="0">
            <a:spAutoFit/>
          </a:bodyPr>
          <a:lstStyle/>
          <a:p>
            <a:r>
              <a:rPr lang="de-DE" sz="1200" dirty="0">
                <a:solidFill>
                  <a:schemeClr val="bg1"/>
                </a:solidFill>
              </a:rPr>
              <a:t>Source: </a:t>
            </a:r>
            <a:r>
              <a:rPr lang="de-DE" sz="1200" dirty="0">
                <a:solidFill>
                  <a:schemeClr val="bg1"/>
                </a:solidFill>
                <a:hlinkClick r:id="rId4"/>
              </a:rPr>
              <a:t>Unity Asset Store</a:t>
            </a:r>
            <a:r>
              <a:rPr lang="de-DE" sz="1200" dirty="0">
                <a:solidFill>
                  <a:schemeClr val="bg1"/>
                </a:solidFill>
              </a:rPr>
              <a:t> [7]</a:t>
            </a:r>
          </a:p>
        </p:txBody>
      </p:sp>
    </p:spTree>
    <p:extLst>
      <p:ext uri="{BB962C8B-B14F-4D97-AF65-F5344CB8AC3E}">
        <p14:creationId xmlns:p14="http://schemas.microsoft.com/office/powerpoint/2010/main" val="35278338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Model Acquisition</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23</a:t>
            </a:fld>
            <a:endParaRPr lang="en-US"/>
          </a:p>
        </p:txBody>
      </p:sp>
      <p:pic>
        <p:nvPicPr>
          <p:cNvPr id="6" name="Grafik 5">
            <a:extLst>
              <a:ext uri="{FF2B5EF4-FFF2-40B4-BE49-F238E27FC236}">
                <a16:creationId xmlns:a16="http://schemas.microsoft.com/office/drawing/2014/main" id="{4BCB0D21-59D8-1CCE-6396-F1746659CDF4}"/>
              </a:ext>
            </a:extLst>
          </p:cNvPr>
          <p:cNvPicPr>
            <a:picLocks noChangeAspect="1"/>
          </p:cNvPicPr>
          <p:nvPr/>
        </p:nvPicPr>
        <p:blipFill>
          <a:blip r:embed="rId3"/>
          <a:stretch>
            <a:fillRect/>
          </a:stretch>
        </p:blipFill>
        <p:spPr>
          <a:xfrm>
            <a:off x="176212" y="1105739"/>
            <a:ext cx="4370200" cy="2507676"/>
          </a:xfrm>
          <a:prstGeom prst="rect">
            <a:avLst/>
          </a:prstGeom>
        </p:spPr>
      </p:pic>
      <p:pic>
        <p:nvPicPr>
          <p:cNvPr id="10" name="Grafik 9">
            <a:extLst>
              <a:ext uri="{FF2B5EF4-FFF2-40B4-BE49-F238E27FC236}">
                <a16:creationId xmlns:a16="http://schemas.microsoft.com/office/drawing/2014/main" id="{05A40FE9-16D3-D8DD-01D6-B874A0426E55}"/>
              </a:ext>
            </a:extLst>
          </p:cNvPr>
          <p:cNvPicPr>
            <a:picLocks noChangeAspect="1"/>
          </p:cNvPicPr>
          <p:nvPr/>
        </p:nvPicPr>
        <p:blipFill>
          <a:blip r:embed="rId4"/>
          <a:stretch>
            <a:fillRect/>
          </a:stretch>
        </p:blipFill>
        <p:spPr>
          <a:xfrm>
            <a:off x="176212" y="3724248"/>
            <a:ext cx="4370200" cy="2358716"/>
          </a:xfrm>
          <a:prstGeom prst="rect">
            <a:avLst/>
          </a:prstGeom>
        </p:spPr>
      </p:pic>
      <p:sp>
        <p:nvSpPr>
          <p:cNvPr id="11" name="Inhaltsplatzhalter 3">
            <a:extLst>
              <a:ext uri="{FF2B5EF4-FFF2-40B4-BE49-F238E27FC236}">
                <a16:creationId xmlns:a16="http://schemas.microsoft.com/office/drawing/2014/main" id="{2C428354-D1DA-C262-2E1B-A6F0F16521D3}"/>
              </a:ext>
            </a:extLst>
          </p:cNvPr>
          <p:cNvSpPr>
            <a:spLocks noGrp="1"/>
          </p:cNvSpPr>
          <p:nvPr>
            <p:ph sz="quarter" idx="11"/>
          </p:nvPr>
        </p:nvSpPr>
        <p:spPr>
          <a:xfrm>
            <a:off x="4597588" y="1105739"/>
            <a:ext cx="4370200" cy="2507676"/>
          </a:xfrm>
        </p:spPr>
        <p:txBody>
          <a:bodyPr>
            <a:normAutofit/>
          </a:bodyPr>
          <a:lstStyle/>
          <a:p>
            <a:r>
              <a:rPr lang="de-DE" dirty="0" err="1"/>
              <a:t>Usually</a:t>
            </a:r>
            <a:r>
              <a:rPr lang="de-DE" dirty="0"/>
              <a:t> Low </a:t>
            </a:r>
            <a:r>
              <a:rPr lang="de-DE" dirty="0" err="1"/>
              <a:t>Poly</a:t>
            </a:r>
            <a:endParaRPr lang="de-DE" dirty="0"/>
          </a:p>
          <a:p>
            <a:r>
              <a:rPr lang="de-DE" dirty="0" err="1"/>
              <a:t>Insufficiently</a:t>
            </a:r>
            <a:r>
              <a:rPr lang="de-DE" dirty="0"/>
              <a:t> </a:t>
            </a:r>
            <a:r>
              <a:rPr lang="de-DE" dirty="0" err="1"/>
              <a:t>realistic</a:t>
            </a:r>
            <a:endParaRPr lang="de-DE" dirty="0"/>
          </a:p>
          <a:p>
            <a:endParaRPr lang="de-DE" dirty="0"/>
          </a:p>
        </p:txBody>
      </p:sp>
      <p:sp>
        <p:nvSpPr>
          <p:cNvPr id="12" name="Inhaltsplatzhalter 3">
            <a:extLst>
              <a:ext uri="{FF2B5EF4-FFF2-40B4-BE49-F238E27FC236}">
                <a16:creationId xmlns:a16="http://schemas.microsoft.com/office/drawing/2014/main" id="{C4B4267E-4E8E-424B-E0C0-FC283D627CAF}"/>
              </a:ext>
            </a:extLst>
          </p:cNvPr>
          <p:cNvSpPr txBox="1">
            <a:spLocks/>
          </p:cNvSpPr>
          <p:nvPr/>
        </p:nvSpPr>
        <p:spPr>
          <a:xfrm>
            <a:off x="4572000" y="3724248"/>
            <a:ext cx="4370200" cy="25076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err="1"/>
              <a:t>Rarely</a:t>
            </a:r>
            <a:r>
              <a:rPr lang="de-DE" dirty="0"/>
              <a:t> 3D Scans</a:t>
            </a:r>
          </a:p>
          <a:p>
            <a:r>
              <a:rPr lang="de-DE" dirty="0" err="1"/>
              <a:t>Realistic</a:t>
            </a:r>
            <a:r>
              <a:rPr lang="de-DE" dirty="0"/>
              <a:t> </a:t>
            </a:r>
            <a:r>
              <a:rPr lang="de-DE" dirty="0" err="1"/>
              <a:t>Representation</a:t>
            </a:r>
            <a:br>
              <a:rPr lang="de-DE" dirty="0"/>
            </a:br>
            <a:r>
              <a:rPr lang="de-DE" dirty="0"/>
              <a:t>&amp; Size</a:t>
            </a:r>
          </a:p>
          <a:p>
            <a:r>
              <a:rPr lang="de-DE" dirty="0" err="1"/>
              <a:t>Better</a:t>
            </a:r>
            <a:r>
              <a:rPr lang="de-DE" dirty="0"/>
              <a:t> Connection </a:t>
            </a:r>
            <a:br>
              <a:rPr lang="de-DE" dirty="0"/>
            </a:br>
            <a:r>
              <a:rPr lang="de-DE" dirty="0" err="1"/>
              <a:t>to</a:t>
            </a:r>
            <a:r>
              <a:rPr lang="de-DE" dirty="0"/>
              <a:t> Real Life</a:t>
            </a:r>
          </a:p>
        </p:txBody>
      </p:sp>
      <p:sp>
        <p:nvSpPr>
          <p:cNvPr id="5" name="Textfeld 4">
            <a:extLst>
              <a:ext uri="{FF2B5EF4-FFF2-40B4-BE49-F238E27FC236}">
                <a16:creationId xmlns:a16="http://schemas.microsoft.com/office/drawing/2014/main" id="{DAA50DDD-8CFD-97D1-0390-6B12FDF6B2DD}"/>
              </a:ext>
            </a:extLst>
          </p:cNvPr>
          <p:cNvSpPr txBox="1"/>
          <p:nvPr/>
        </p:nvSpPr>
        <p:spPr>
          <a:xfrm>
            <a:off x="2632364" y="5844092"/>
            <a:ext cx="2043545" cy="276999"/>
          </a:xfrm>
          <a:prstGeom prst="rect">
            <a:avLst/>
          </a:prstGeom>
          <a:noFill/>
        </p:spPr>
        <p:txBody>
          <a:bodyPr wrap="square" rtlCol="0">
            <a:spAutoFit/>
          </a:bodyPr>
          <a:lstStyle/>
          <a:p>
            <a:r>
              <a:rPr lang="de-DE" sz="1200" dirty="0">
                <a:solidFill>
                  <a:schemeClr val="bg1"/>
                </a:solidFill>
              </a:rPr>
              <a:t>Source: </a:t>
            </a:r>
            <a:r>
              <a:rPr lang="de-DE" sz="1200" dirty="0">
                <a:solidFill>
                  <a:schemeClr val="bg1"/>
                </a:solidFill>
                <a:hlinkClick r:id="rId5"/>
              </a:rPr>
              <a:t>Unity Asset Store</a:t>
            </a:r>
            <a:r>
              <a:rPr lang="de-DE" sz="1200" dirty="0">
                <a:solidFill>
                  <a:schemeClr val="bg1"/>
                </a:solidFill>
              </a:rPr>
              <a:t> [8]</a:t>
            </a:r>
          </a:p>
        </p:txBody>
      </p:sp>
      <p:sp>
        <p:nvSpPr>
          <p:cNvPr id="7" name="Textfeld 6">
            <a:extLst>
              <a:ext uri="{FF2B5EF4-FFF2-40B4-BE49-F238E27FC236}">
                <a16:creationId xmlns:a16="http://schemas.microsoft.com/office/drawing/2014/main" id="{AB28CA73-67AA-0DE6-B57D-60A750131DA7}"/>
              </a:ext>
            </a:extLst>
          </p:cNvPr>
          <p:cNvSpPr txBox="1"/>
          <p:nvPr/>
        </p:nvSpPr>
        <p:spPr>
          <a:xfrm>
            <a:off x="2632364" y="3336416"/>
            <a:ext cx="2043545" cy="276999"/>
          </a:xfrm>
          <a:prstGeom prst="rect">
            <a:avLst/>
          </a:prstGeom>
          <a:noFill/>
        </p:spPr>
        <p:txBody>
          <a:bodyPr wrap="square" rtlCol="0">
            <a:spAutoFit/>
          </a:bodyPr>
          <a:lstStyle/>
          <a:p>
            <a:r>
              <a:rPr lang="de-DE" sz="1200" dirty="0">
                <a:solidFill>
                  <a:schemeClr val="bg1"/>
                </a:solidFill>
              </a:rPr>
              <a:t>Source: </a:t>
            </a:r>
            <a:r>
              <a:rPr lang="de-DE" sz="1200" dirty="0">
                <a:solidFill>
                  <a:schemeClr val="bg1"/>
                </a:solidFill>
                <a:hlinkClick r:id="rId6"/>
              </a:rPr>
              <a:t>Unity Asset Store</a:t>
            </a:r>
            <a:r>
              <a:rPr lang="de-DE" sz="1200" dirty="0">
                <a:solidFill>
                  <a:schemeClr val="bg1"/>
                </a:solidFill>
              </a:rPr>
              <a:t> [7]</a:t>
            </a:r>
          </a:p>
        </p:txBody>
      </p:sp>
    </p:spTree>
    <p:extLst>
      <p:ext uri="{BB962C8B-B14F-4D97-AF65-F5344CB8AC3E}">
        <p14:creationId xmlns:p14="http://schemas.microsoft.com/office/powerpoint/2010/main" val="39412062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57E181-C0E4-633F-4E81-5626C47F09C4}"/>
              </a:ext>
            </a:extLst>
          </p:cNvPr>
          <p:cNvSpPr>
            <a:spLocks noGrp="1"/>
          </p:cNvSpPr>
          <p:nvPr>
            <p:ph type="title"/>
          </p:nvPr>
        </p:nvSpPr>
        <p:spPr/>
        <p:txBody>
          <a:bodyPr/>
          <a:lstStyle/>
          <a:p>
            <a:r>
              <a:rPr lang="de-DE" dirty="0"/>
              <a:t>Model Acquisition</a:t>
            </a:r>
          </a:p>
        </p:txBody>
      </p:sp>
      <p:sp>
        <p:nvSpPr>
          <p:cNvPr id="3" name="Foliennummernplatzhalter 2">
            <a:extLst>
              <a:ext uri="{FF2B5EF4-FFF2-40B4-BE49-F238E27FC236}">
                <a16:creationId xmlns:a16="http://schemas.microsoft.com/office/drawing/2014/main" id="{EF32E4B8-24A4-2738-6E9E-322A0AD9D9ED}"/>
              </a:ext>
            </a:extLst>
          </p:cNvPr>
          <p:cNvSpPr>
            <a:spLocks noGrp="1"/>
          </p:cNvSpPr>
          <p:nvPr>
            <p:ph type="sldNum" sz="quarter" idx="10"/>
          </p:nvPr>
        </p:nvSpPr>
        <p:spPr/>
        <p:txBody>
          <a:bodyPr/>
          <a:lstStyle/>
          <a:p>
            <a:fld id="{9880AE11-5B6B-4C22-A1E3-868D5CD5462F}" type="slidenum">
              <a:rPr lang="en-US" smtClean="0"/>
              <a:pPr/>
              <a:t>24</a:t>
            </a:fld>
            <a:endParaRPr lang="en-US"/>
          </a:p>
        </p:txBody>
      </p:sp>
      <p:sp>
        <p:nvSpPr>
          <p:cNvPr id="4" name="Inhaltsplatzhalter 3">
            <a:extLst>
              <a:ext uri="{FF2B5EF4-FFF2-40B4-BE49-F238E27FC236}">
                <a16:creationId xmlns:a16="http://schemas.microsoft.com/office/drawing/2014/main" id="{5A1B37DE-4389-226E-BC3B-354ABD93B551}"/>
              </a:ext>
            </a:extLst>
          </p:cNvPr>
          <p:cNvSpPr>
            <a:spLocks noGrp="1"/>
          </p:cNvSpPr>
          <p:nvPr>
            <p:ph sz="quarter" idx="11"/>
          </p:nvPr>
        </p:nvSpPr>
        <p:spPr/>
        <p:txBody>
          <a:bodyPr/>
          <a:lstStyle/>
          <a:p>
            <a:r>
              <a:rPr lang="de-DE" dirty="0" err="1"/>
              <a:t>Creation</a:t>
            </a:r>
            <a:r>
              <a:rPr lang="de-DE" dirty="0"/>
              <a:t> </a:t>
            </a:r>
            <a:r>
              <a:rPr lang="de-DE" dirty="0" err="1"/>
              <a:t>of</a:t>
            </a:r>
            <a:r>
              <a:rPr lang="de-DE" dirty="0"/>
              <a:t> own Models</a:t>
            </a:r>
          </a:p>
          <a:p>
            <a:pPr lvl="1"/>
            <a:r>
              <a:rPr lang="de-DE" dirty="0" err="1"/>
              <a:t>Revopoint</a:t>
            </a:r>
            <a:r>
              <a:rPr lang="de-DE" dirty="0"/>
              <a:t> POP 3 3D Scanner</a:t>
            </a:r>
          </a:p>
          <a:p>
            <a:endParaRPr lang="de-DE" dirty="0"/>
          </a:p>
          <a:p>
            <a:r>
              <a:rPr lang="de-DE" dirty="0"/>
              <a:t>500+ Scans</a:t>
            </a:r>
            <a:br>
              <a:rPr lang="de-DE" dirty="0"/>
            </a:br>
            <a:r>
              <a:rPr lang="de-DE" dirty="0">
                <a:sym typeface="Wingdings" panose="05000000000000000000" pitchFamily="2" charset="2"/>
              </a:rPr>
              <a:t> 65 3D Models </a:t>
            </a:r>
            <a:r>
              <a:rPr lang="de-DE" dirty="0" err="1">
                <a:sym typeface="Wingdings" panose="05000000000000000000" pitchFamily="2" charset="2"/>
              </a:rPr>
              <a:t>used</a:t>
            </a:r>
            <a:endParaRPr lang="de-DE" dirty="0">
              <a:sym typeface="Wingdings" panose="05000000000000000000" pitchFamily="2" charset="2"/>
            </a:endParaRPr>
          </a:p>
          <a:p>
            <a:endParaRPr lang="de-DE" dirty="0">
              <a:sym typeface="Wingdings" panose="05000000000000000000" pitchFamily="2" charset="2"/>
            </a:endParaRPr>
          </a:p>
          <a:p>
            <a:r>
              <a:rPr lang="de-DE" dirty="0">
                <a:sym typeface="Wingdings" panose="05000000000000000000" pitchFamily="2" charset="2"/>
              </a:rPr>
              <a:t>Self-</a:t>
            </a:r>
            <a:r>
              <a:rPr lang="de-DE" dirty="0" err="1">
                <a:sym typeface="Wingdings" panose="05000000000000000000" pitchFamily="2" charset="2"/>
              </a:rPr>
              <a:t>built</a:t>
            </a:r>
            <a:r>
              <a:rPr lang="de-DE" dirty="0">
                <a:sym typeface="Wingdings" panose="05000000000000000000" pitchFamily="2" charset="2"/>
              </a:rPr>
              <a:t> Studio</a:t>
            </a:r>
            <a:endParaRPr lang="de-DE" dirty="0"/>
          </a:p>
        </p:txBody>
      </p:sp>
      <p:pic>
        <p:nvPicPr>
          <p:cNvPr id="10" name="Grafik 9" descr="Ein Bild, das optisches Instrument, Tripod enthält.&#10;&#10;Automatisch generierte Beschreibung">
            <a:extLst>
              <a:ext uri="{FF2B5EF4-FFF2-40B4-BE49-F238E27FC236}">
                <a16:creationId xmlns:a16="http://schemas.microsoft.com/office/drawing/2014/main" id="{FD93E3C3-F601-1600-E2AF-3CE4640519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2297" y="880537"/>
            <a:ext cx="3740728" cy="3740728"/>
          </a:xfrm>
          <a:prstGeom prst="rect">
            <a:avLst/>
          </a:prstGeom>
        </p:spPr>
      </p:pic>
      <p:sp>
        <p:nvSpPr>
          <p:cNvPr id="11" name="Textfeld 10">
            <a:extLst>
              <a:ext uri="{FF2B5EF4-FFF2-40B4-BE49-F238E27FC236}">
                <a16:creationId xmlns:a16="http://schemas.microsoft.com/office/drawing/2014/main" id="{BDD798BA-91F4-95FF-F704-8D5ADA96BAB9}"/>
              </a:ext>
            </a:extLst>
          </p:cNvPr>
          <p:cNvSpPr txBox="1"/>
          <p:nvPr/>
        </p:nvSpPr>
        <p:spPr>
          <a:xfrm>
            <a:off x="7024255" y="4344266"/>
            <a:ext cx="2043545" cy="276999"/>
          </a:xfrm>
          <a:prstGeom prst="rect">
            <a:avLst/>
          </a:prstGeom>
          <a:noFill/>
        </p:spPr>
        <p:txBody>
          <a:bodyPr wrap="square" rtlCol="0">
            <a:spAutoFit/>
          </a:bodyPr>
          <a:lstStyle/>
          <a:p>
            <a:r>
              <a:rPr lang="de-DE" sz="1200" dirty="0"/>
              <a:t>Source: </a:t>
            </a:r>
            <a:r>
              <a:rPr lang="de-DE" sz="1200" dirty="0">
                <a:hlinkClick r:id="rId4"/>
              </a:rPr>
              <a:t>revopoint3d.com</a:t>
            </a:r>
            <a:r>
              <a:rPr lang="de-DE" sz="1200" dirty="0"/>
              <a:t> [9]</a:t>
            </a:r>
          </a:p>
        </p:txBody>
      </p:sp>
    </p:spTree>
    <p:extLst>
      <p:ext uri="{BB962C8B-B14F-4D97-AF65-F5344CB8AC3E}">
        <p14:creationId xmlns:p14="http://schemas.microsoft.com/office/powerpoint/2010/main" val="27914853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57E181-C0E4-633F-4E81-5626C47F09C4}"/>
              </a:ext>
            </a:extLst>
          </p:cNvPr>
          <p:cNvSpPr>
            <a:spLocks noGrp="1"/>
          </p:cNvSpPr>
          <p:nvPr>
            <p:ph type="title"/>
          </p:nvPr>
        </p:nvSpPr>
        <p:spPr/>
        <p:txBody>
          <a:bodyPr/>
          <a:lstStyle/>
          <a:p>
            <a:r>
              <a:rPr lang="de-DE" dirty="0"/>
              <a:t>Model Acquisition</a:t>
            </a:r>
          </a:p>
        </p:txBody>
      </p:sp>
      <p:sp>
        <p:nvSpPr>
          <p:cNvPr id="3" name="Foliennummernplatzhalter 2">
            <a:extLst>
              <a:ext uri="{FF2B5EF4-FFF2-40B4-BE49-F238E27FC236}">
                <a16:creationId xmlns:a16="http://schemas.microsoft.com/office/drawing/2014/main" id="{EF32E4B8-24A4-2738-6E9E-322A0AD9D9ED}"/>
              </a:ext>
            </a:extLst>
          </p:cNvPr>
          <p:cNvSpPr>
            <a:spLocks noGrp="1"/>
          </p:cNvSpPr>
          <p:nvPr>
            <p:ph type="sldNum" sz="quarter" idx="10"/>
          </p:nvPr>
        </p:nvSpPr>
        <p:spPr/>
        <p:txBody>
          <a:bodyPr/>
          <a:lstStyle/>
          <a:p>
            <a:fld id="{9880AE11-5B6B-4C22-A1E3-868D5CD5462F}" type="slidenum">
              <a:rPr lang="en-US" smtClean="0"/>
              <a:pPr/>
              <a:t>25</a:t>
            </a:fld>
            <a:endParaRPr lang="en-US"/>
          </a:p>
        </p:txBody>
      </p:sp>
      <p:pic>
        <p:nvPicPr>
          <p:cNvPr id="8" name="Inhaltsplatzhalter 7">
            <a:extLst>
              <a:ext uri="{FF2B5EF4-FFF2-40B4-BE49-F238E27FC236}">
                <a16:creationId xmlns:a16="http://schemas.microsoft.com/office/drawing/2014/main" id="{E7CA6F98-EA71-4701-9A42-DC8EF81D0FF3}"/>
              </a:ext>
            </a:extLst>
          </p:cNvPr>
          <p:cNvPicPr>
            <a:picLocks noGrp="1" noChangeAspect="1"/>
          </p:cNvPicPr>
          <p:nvPr>
            <p:ph sz="quarter" idx="11"/>
          </p:nvPr>
        </p:nvPicPr>
        <p:blipFill>
          <a:blip r:embed="rId3"/>
          <a:stretch>
            <a:fillRect/>
          </a:stretch>
        </p:blipFill>
        <p:spPr>
          <a:xfrm>
            <a:off x="1052531" y="1041400"/>
            <a:ext cx="7034175" cy="5232400"/>
          </a:xfrm>
        </p:spPr>
      </p:pic>
    </p:spTree>
    <p:extLst>
      <p:ext uri="{BB962C8B-B14F-4D97-AF65-F5344CB8AC3E}">
        <p14:creationId xmlns:p14="http://schemas.microsoft.com/office/powerpoint/2010/main" val="41517687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F31926-5A46-E425-6B0A-304A9FC26903}"/>
              </a:ext>
            </a:extLst>
          </p:cNvPr>
          <p:cNvSpPr>
            <a:spLocks noGrp="1"/>
          </p:cNvSpPr>
          <p:nvPr>
            <p:ph type="title"/>
          </p:nvPr>
        </p:nvSpPr>
        <p:spPr/>
        <p:txBody>
          <a:bodyPr/>
          <a:lstStyle/>
          <a:p>
            <a:r>
              <a:rPr lang="de-DE" dirty="0"/>
              <a:t>Model Acquisition</a:t>
            </a:r>
          </a:p>
        </p:txBody>
      </p:sp>
      <p:sp>
        <p:nvSpPr>
          <p:cNvPr id="3" name="Foliennummernplatzhalter 2">
            <a:extLst>
              <a:ext uri="{FF2B5EF4-FFF2-40B4-BE49-F238E27FC236}">
                <a16:creationId xmlns:a16="http://schemas.microsoft.com/office/drawing/2014/main" id="{883B04DC-2624-CE47-BB4C-E97BA5040708}"/>
              </a:ext>
            </a:extLst>
          </p:cNvPr>
          <p:cNvSpPr>
            <a:spLocks noGrp="1"/>
          </p:cNvSpPr>
          <p:nvPr>
            <p:ph type="sldNum" sz="quarter" idx="10"/>
          </p:nvPr>
        </p:nvSpPr>
        <p:spPr/>
        <p:txBody>
          <a:bodyPr/>
          <a:lstStyle/>
          <a:p>
            <a:fld id="{9880AE11-5B6B-4C22-A1E3-868D5CD5462F}" type="slidenum">
              <a:rPr lang="en-US" smtClean="0"/>
              <a:pPr/>
              <a:t>26</a:t>
            </a:fld>
            <a:endParaRPr lang="en-US"/>
          </a:p>
        </p:txBody>
      </p:sp>
      <p:pic>
        <p:nvPicPr>
          <p:cNvPr id="6" name="Grafik 5">
            <a:extLst>
              <a:ext uri="{FF2B5EF4-FFF2-40B4-BE49-F238E27FC236}">
                <a16:creationId xmlns:a16="http://schemas.microsoft.com/office/drawing/2014/main" id="{2B65B52D-7F56-4CCB-E072-492F00A468F0}"/>
              </a:ext>
            </a:extLst>
          </p:cNvPr>
          <p:cNvPicPr>
            <a:picLocks noChangeAspect="1"/>
          </p:cNvPicPr>
          <p:nvPr/>
        </p:nvPicPr>
        <p:blipFill>
          <a:blip r:embed="rId3"/>
          <a:stretch>
            <a:fillRect/>
          </a:stretch>
        </p:blipFill>
        <p:spPr>
          <a:xfrm>
            <a:off x="519546" y="878542"/>
            <a:ext cx="8104908" cy="6007166"/>
          </a:xfrm>
          <a:prstGeom prst="rect">
            <a:avLst/>
          </a:prstGeom>
        </p:spPr>
      </p:pic>
    </p:spTree>
    <p:extLst>
      <p:ext uri="{BB962C8B-B14F-4D97-AF65-F5344CB8AC3E}">
        <p14:creationId xmlns:p14="http://schemas.microsoft.com/office/powerpoint/2010/main" val="35810640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27</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477837"/>
          </a:xfrm>
        </p:spPr>
        <p:txBody>
          <a:bodyPr>
            <a:normAutofit/>
          </a:bodyPr>
          <a:lstStyle/>
          <a:p>
            <a:r>
              <a:rPr lang="de-DE" dirty="0"/>
              <a:t>User </a:t>
            </a:r>
            <a:r>
              <a:rPr lang="de-DE" dirty="0" err="1"/>
              <a:t>Demographics</a:t>
            </a:r>
            <a:r>
              <a:rPr lang="de-DE" dirty="0"/>
              <a:t> (N = 15):</a:t>
            </a:r>
          </a:p>
          <a:p>
            <a:endParaRPr lang="de-DE" dirty="0"/>
          </a:p>
        </p:txBody>
      </p:sp>
      <p:graphicFrame>
        <p:nvGraphicFramePr>
          <p:cNvPr id="5" name="Objekt 4">
            <a:extLst>
              <a:ext uri="{FF2B5EF4-FFF2-40B4-BE49-F238E27FC236}">
                <a16:creationId xmlns:a16="http://schemas.microsoft.com/office/drawing/2014/main" id="{E3E40086-FC23-9AF1-4D4B-87E8E18A53A7}"/>
              </a:ext>
            </a:extLst>
          </p:cNvPr>
          <p:cNvGraphicFramePr>
            <a:graphicFrameLocks noChangeAspect="1"/>
          </p:cNvGraphicFramePr>
          <p:nvPr/>
        </p:nvGraphicFramePr>
        <p:xfrm>
          <a:off x="4010025" y="1519237"/>
          <a:ext cx="4962525" cy="3819525"/>
        </p:xfrm>
        <a:graphic>
          <a:graphicData uri="http://schemas.openxmlformats.org/presentationml/2006/ole">
            <mc:AlternateContent xmlns:mc="http://schemas.openxmlformats.org/markup-compatibility/2006">
              <mc:Choice xmlns:v="urn:schemas-microsoft-com:vml" Requires="v">
                <p:oleObj spid="_x0000_s1028" name="Worksheet" r:id="rId4" imgW="4962429" imgH="3819661" progId="Excel.Sheet.12">
                  <p:embed/>
                </p:oleObj>
              </mc:Choice>
              <mc:Fallback>
                <p:oleObj name="Worksheet" r:id="rId4" imgW="4962429" imgH="3819661" progId="Excel.Sheet.12">
                  <p:embed/>
                  <p:pic>
                    <p:nvPicPr>
                      <p:cNvPr id="5" name="Objekt 4">
                        <a:extLst>
                          <a:ext uri="{FF2B5EF4-FFF2-40B4-BE49-F238E27FC236}">
                            <a16:creationId xmlns:a16="http://schemas.microsoft.com/office/drawing/2014/main" id="{E3E40086-FC23-9AF1-4D4B-87E8E18A53A7}"/>
                          </a:ext>
                        </a:extLst>
                      </p:cNvPr>
                      <p:cNvPicPr/>
                      <p:nvPr/>
                    </p:nvPicPr>
                    <p:blipFill>
                      <a:blip r:embed="rId5"/>
                      <a:stretch>
                        <a:fillRect/>
                      </a:stretch>
                    </p:blipFill>
                    <p:spPr>
                      <a:xfrm>
                        <a:off x="4010025" y="1519237"/>
                        <a:ext cx="4962525" cy="3819525"/>
                      </a:xfrm>
                      <a:prstGeom prst="rect">
                        <a:avLst/>
                      </a:prstGeom>
                    </p:spPr>
                  </p:pic>
                </p:oleObj>
              </mc:Fallback>
            </mc:AlternateContent>
          </a:graphicData>
        </a:graphic>
      </p:graphicFrame>
    </p:spTree>
    <p:extLst>
      <p:ext uri="{BB962C8B-B14F-4D97-AF65-F5344CB8AC3E}">
        <p14:creationId xmlns:p14="http://schemas.microsoft.com/office/powerpoint/2010/main" val="10905833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28</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477837"/>
          </a:xfrm>
        </p:spPr>
        <p:txBody>
          <a:bodyPr>
            <a:normAutofit/>
          </a:bodyPr>
          <a:lstStyle/>
          <a:p>
            <a:r>
              <a:rPr lang="de-DE" dirty="0"/>
              <a:t>User </a:t>
            </a:r>
            <a:r>
              <a:rPr lang="de-DE" dirty="0" err="1"/>
              <a:t>Demographics</a:t>
            </a:r>
            <a:r>
              <a:rPr lang="de-DE" dirty="0"/>
              <a:t> (N = 15):</a:t>
            </a:r>
          </a:p>
          <a:p>
            <a:endParaRPr lang="de-DE" dirty="0"/>
          </a:p>
        </p:txBody>
      </p:sp>
      <p:graphicFrame>
        <p:nvGraphicFramePr>
          <p:cNvPr id="5" name="Objekt 4">
            <a:extLst>
              <a:ext uri="{FF2B5EF4-FFF2-40B4-BE49-F238E27FC236}">
                <a16:creationId xmlns:a16="http://schemas.microsoft.com/office/drawing/2014/main" id="{E3E40086-FC23-9AF1-4D4B-87E8E18A53A7}"/>
              </a:ext>
            </a:extLst>
          </p:cNvPr>
          <p:cNvGraphicFramePr>
            <a:graphicFrameLocks noChangeAspect="1"/>
          </p:cNvGraphicFramePr>
          <p:nvPr/>
        </p:nvGraphicFramePr>
        <p:xfrm>
          <a:off x="4010025" y="1519237"/>
          <a:ext cx="4962525" cy="3819525"/>
        </p:xfrm>
        <a:graphic>
          <a:graphicData uri="http://schemas.openxmlformats.org/presentationml/2006/ole">
            <mc:AlternateContent xmlns:mc="http://schemas.openxmlformats.org/markup-compatibility/2006">
              <mc:Choice xmlns:v="urn:schemas-microsoft-com:vml" Requires="v">
                <p:oleObj spid="_x0000_s2052" name="Worksheet" r:id="rId4" imgW="4962429" imgH="3819661" progId="Excel.Sheet.12">
                  <p:embed/>
                </p:oleObj>
              </mc:Choice>
              <mc:Fallback>
                <p:oleObj name="Worksheet" r:id="rId4" imgW="4962429" imgH="3819661" progId="Excel.Sheet.12">
                  <p:embed/>
                  <p:pic>
                    <p:nvPicPr>
                      <p:cNvPr id="5" name="Objekt 4">
                        <a:extLst>
                          <a:ext uri="{FF2B5EF4-FFF2-40B4-BE49-F238E27FC236}">
                            <a16:creationId xmlns:a16="http://schemas.microsoft.com/office/drawing/2014/main" id="{E3E40086-FC23-9AF1-4D4B-87E8E18A53A7}"/>
                          </a:ext>
                        </a:extLst>
                      </p:cNvPr>
                      <p:cNvPicPr/>
                      <p:nvPr/>
                    </p:nvPicPr>
                    <p:blipFill>
                      <a:blip r:embed="rId5"/>
                      <a:stretch>
                        <a:fillRect/>
                      </a:stretch>
                    </p:blipFill>
                    <p:spPr>
                      <a:xfrm>
                        <a:off x="4010025" y="1519237"/>
                        <a:ext cx="4962525" cy="3819525"/>
                      </a:xfrm>
                      <a:prstGeom prst="rect">
                        <a:avLst/>
                      </a:prstGeom>
                    </p:spPr>
                  </p:pic>
                </p:oleObj>
              </mc:Fallback>
            </mc:AlternateContent>
          </a:graphicData>
        </a:graphic>
      </p:graphicFrame>
      <p:sp>
        <p:nvSpPr>
          <p:cNvPr id="6" name="Inhaltsplatzhalter 3">
            <a:extLst>
              <a:ext uri="{FF2B5EF4-FFF2-40B4-BE49-F238E27FC236}">
                <a16:creationId xmlns:a16="http://schemas.microsoft.com/office/drawing/2014/main" id="{7918C0EE-F61B-F0B5-A6B0-119A9D4B8D40}"/>
              </a:ext>
            </a:extLst>
          </p:cNvPr>
          <p:cNvSpPr txBox="1">
            <a:spLocks/>
          </p:cNvSpPr>
          <p:nvPr/>
        </p:nvSpPr>
        <p:spPr>
          <a:xfrm>
            <a:off x="171450" y="3945299"/>
            <a:ext cx="3682279" cy="22061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2400" dirty="0"/>
              <a:t>Average User:</a:t>
            </a:r>
          </a:p>
          <a:p>
            <a:pPr lvl="1"/>
            <a:r>
              <a:rPr lang="de-DE" sz="2000" dirty="0"/>
              <a:t>26.33 </a:t>
            </a:r>
            <a:r>
              <a:rPr lang="de-DE" sz="2000" dirty="0" err="1"/>
              <a:t>years</a:t>
            </a:r>
            <a:endParaRPr lang="de-DE" sz="2000" dirty="0"/>
          </a:p>
          <a:p>
            <a:pPr lvl="1"/>
            <a:r>
              <a:rPr lang="de-DE" sz="2000" dirty="0" err="1"/>
              <a:t>Approx</a:t>
            </a:r>
            <a:r>
              <a:rPr lang="de-DE" sz="2000" dirty="0"/>
              <a:t>. 175 cm</a:t>
            </a:r>
          </a:p>
          <a:p>
            <a:pPr lvl="1"/>
            <a:r>
              <a:rPr lang="de-DE" sz="2000" dirty="0" err="1"/>
              <a:t>Approx</a:t>
            </a:r>
            <a:r>
              <a:rPr lang="de-DE" sz="2000" dirty="0"/>
              <a:t>. 75 kg</a:t>
            </a:r>
          </a:p>
          <a:p>
            <a:pPr lvl="1"/>
            <a:r>
              <a:rPr lang="de-DE" sz="2000" dirty="0" err="1"/>
              <a:t>Approx</a:t>
            </a:r>
            <a:r>
              <a:rPr lang="de-DE" sz="2000" dirty="0"/>
              <a:t>. 2730 kcal/</a:t>
            </a:r>
            <a:r>
              <a:rPr lang="de-DE" sz="2000" dirty="0" err="1"/>
              <a:t>day</a:t>
            </a:r>
            <a:endParaRPr lang="de-DE" sz="2000" dirty="0"/>
          </a:p>
          <a:p>
            <a:pPr lvl="1"/>
            <a:r>
              <a:rPr lang="de-DE" sz="2000" dirty="0"/>
              <a:t>Prior Knowledge: 1.13</a:t>
            </a:r>
          </a:p>
        </p:txBody>
      </p:sp>
      <p:cxnSp>
        <p:nvCxnSpPr>
          <p:cNvPr id="8" name="Gerade Verbindung mit Pfeil 7">
            <a:extLst>
              <a:ext uri="{FF2B5EF4-FFF2-40B4-BE49-F238E27FC236}">
                <a16:creationId xmlns:a16="http://schemas.microsoft.com/office/drawing/2014/main" id="{55EA707F-F214-7AFF-EC69-2C7FDF83AD4E}"/>
              </a:ext>
            </a:extLst>
          </p:cNvPr>
          <p:cNvCxnSpPr>
            <a:cxnSpLocks/>
          </p:cNvCxnSpPr>
          <p:nvPr/>
        </p:nvCxnSpPr>
        <p:spPr>
          <a:xfrm>
            <a:off x="1877291" y="1550409"/>
            <a:ext cx="0" cy="23948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258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29</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137727"/>
          </a:xfrm>
        </p:spPr>
        <p:txBody>
          <a:bodyPr>
            <a:normAutofit/>
          </a:bodyPr>
          <a:lstStyle/>
          <a:p>
            <a:r>
              <a:rPr lang="de-DE" dirty="0"/>
              <a:t>2 different Scenes</a:t>
            </a:r>
          </a:p>
          <a:p>
            <a:pPr lvl="1"/>
            <a:r>
              <a:rPr lang="de-DE" i="1" dirty="0" err="1"/>
              <a:t>Full</a:t>
            </a:r>
            <a:r>
              <a:rPr lang="de-DE" i="1" dirty="0"/>
              <a:t> Scene </a:t>
            </a:r>
            <a:r>
              <a:rPr lang="de-DE" dirty="0"/>
              <a:t>and </a:t>
            </a:r>
            <a:r>
              <a:rPr lang="de-DE" i="1" dirty="0" err="1"/>
              <a:t>Reduced</a:t>
            </a:r>
            <a:r>
              <a:rPr lang="de-DE" i="1" dirty="0"/>
              <a:t> Scene</a:t>
            </a:r>
          </a:p>
          <a:p>
            <a:pPr lvl="1"/>
            <a:r>
              <a:rPr lang="de-DE" i="1" dirty="0"/>
              <a:t>Random </a:t>
            </a:r>
            <a:r>
              <a:rPr lang="de-DE" dirty="0"/>
              <a:t>Start Scene</a:t>
            </a:r>
            <a:endParaRPr lang="de-DE" i="1" dirty="0"/>
          </a:p>
          <a:p>
            <a:pPr lvl="1"/>
            <a:endParaRPr lang="de-DE" i="1" dirty="0"/>
          </a:p>
          <a:p>
            <a:r>
              <a:rPr lang="de-DE" dirty="0" err="1"/>
              <a:t>Full</a:t>
            </a:r>
            <a:r>
              <a:rPr lang="de-DE" dirty="0"/>
              <a:t> Scene:</a:t>
            </a:r>
          </a:p>
          <a:p>
            <a:pPr lvl="1"/>
            <a:r>
              <a:rPr lang="de-DE" dirty="0"/>
              <a:t>Display </a:t>
            </a:r>
            <a:r>
              <a:rPr lang="de-DE" i="1" dirty="0"/>
              <a:t>all Information</a:t>
            </a:r>
          </a:p>
          <a:p>
            <a:pPr lvl="1"/>
            <a:r>
              <a:rPr lang="de-DE" i="1" dirty="0"/>
              <a:t>Color Feedback </a:t>
            </a:r>
            <a:r>
              <a:rPr lang="de-DE" dirty="0"/>
              <a:t>in </a:t>
            </a:r>
            <a:r>
              <a:rPr lang="de-DE" dirty="0" err="1"/>
              <a:t>Selection</a:t>
            </a:r>
            <a:r>
              <a:rPr lang="de-DE" dirty="0"/>
              <a:t> UI &amp; Score</a:t>
            </a:r>
          </a:p>
          <a:p>
            <a:pPr lvl="1"/>
            <a:endParaRPr lang="de-DE" dirty="0"/>
          </a:p>
          <a:p>
            <a:r>
              <a:rPr lang="de-DE" dirty="0" err="1"/>
              <a:t>Reduced</a:t>
            </a:r>
            <a:r>
              <a:rPr lang="de-DE" dirty="0"/>
              <a:t> Scene:</a:t>
            </a:r>
          </a:p>
          <a:p>
            <a:pPr lvl="1"/>
            <a:r>
              <a:rPr lang="de-DE" dirty="0"/>
              <a:t>Display </a:t>
            </a:r>
            <a:r>
              <a:rPr lang="de-DE" i="1" dirty="0" err="1"/>
              <a:t>less</a:t>
            </a:r>
            <a:r>
              <a:rPr lang="de-DE" i="1" dirty="0"/>
              <a:t> </a:t>
            </a:r>
            <a:r>
              <a:rPr lang="de-DE" i="1" dirty="0" err="1"/>
              <a:t>Nutrient</a:t>
            </a:r>
            <a:r>
              <a:rPr lang="de-DE" i="1" dirty="0"/>
              <a:t> Information</a:t>
            </a:r>
          </a:p>
          <a:p>
            <a:pPr lvl="1"/>
            <a:r>
              <a:rPr lang="de-DE" i="1" dirty="0" err="1"/>
              <a:t>No</a:t>
            </a:r>
            <a:r>
              <a:rPr lang="de-DE" i="1" dirty="0"/>
              <a:t> Color </a:t>
            </a:r>
            <a:r>
              <a:rPr lang="de-DE" dirty="0"/>
              <a:t>Feedback</a:t>
            </a:r>
          </a:p>
        </p:txBody>
      </p:sp>
    </p:spTree>
    <p:extLst>
      <p:ext uri="{BB962C8B-B14F-4D97-AF65-F5344CB8AC3E}">
        <p14:creationId xmlns:p14="http://schemas.microsoft.com/office/powerpoint/2010/main" val="154482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6C05EF-EEAE-6F6D-2AE9-A95C1B9130BC}"/>
              </a:ext>
            </a:extLst>
          </p:cNvPr>
          <p:cNvSpPr>
            <a:spLocks noGrp="1"/>
          </p:cNvSpPr>
          <p:nvPr>
            <p:ph type="title"/>
          </p:nvPr>
        </p:nvSpPr>
        <p:spPr/>
        <p:txBody>
          <a:bodyPr/>
          <a:lstStyle/>
          <a:p>
            <a:r>
              <a:rPr lang="de-DE" dirty="0" err="1"/>
              <a:t>Introduction</a:t>
            </a:r>
            <a:endParaRPr lang="de-DE" dirty="0"/>
          </a:p>
        </p:txBody>
      </p:sp>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3</a:t>
            </a:fld>
            <a:endParaRPr lang="en-US"/>
          </a:p>
        </p:txBody>
      </p:sp>
      <p:sp>
        <p:nvSpPr>
          <p:cNvPr id="4" name="Inhaltsplatzhalter 3">
            <a:extLst>
              <a:ext uri="{FF2B5EF4-FFF2-40B4-BE49-F238E27FC236}">
                <a16:creationId xmlns:a16="http://schemas.microsoft.com/office/drawing/2014/main" id="{23EC5302-6DDC-36CC-FA36-DAA153F2AE8F}"/>
              </a:ext>
            </a:extLst>
          </p:cNvPr>
          <p:cNvSpPr>
            <a:spLocks noGrp="1"/>
          </p:cNvSpPr>
          <p:nvPr>
            <p:ph sz="quarter" idx="11"/>
          </p:nvPr>
        </p:nvSpPr>
        <p:spPr/>
        <p:txBody>
          <a:bodyPr/>
          <a:lstStyle/>
          <a:p>
            <a:r>
              <a:rPr lang="de-DE" dirty="0"/>
              <a:t>Nutrition</a:t>
            </a:r>
          </a:p>
          <a:p>
            <a:pPr lvl="1"/>
            <a:r>
              <a:rPr lang="de-DE" dirty="0"/>
              <a:t>Food </a:t>
            </a:r>
            <a:r>
              <a:rPr lang="de-DE" dirty="0" err="1"/>
              <a:t>Compositions</a:t>
            </a:r>
            <a:endParaRPr lang="de-DE" dirty="0"/>
          </a:p>
          <a:p>
            <a:pPr lvl="2"/>
            <a:r>
              <a:rPr lang="de-DE" dirty="0" err="1"/>
              <a:t>Macronutrients</a:t>
            </a:r>
            <a:endParaRPr lang="de-DE" dirty="0"/>
          </a:p>
          <a:p>
            <a:pPr lvl="2"/>
            <a:r>
              <a:rPr lang="de-DE" dirty="0" err="1"/>
              <a:t>Micronutrients</a:t>
            </a:r>
            <a:r>
              <a:rPr lang="de-DE" dirty="0"/>
              <a:t> (Vitamins, Minerals, …)</a:t>
            </a:r>
          </a:p>
          <a:p>
            <a:pPr lvl="1"/>
            <a:endParaRPr lang="de-DE" dirty="0"/>
          </a:p>
          <a:p>
            <a:pPr lvl="1"/>
            <a:r>
              <a:rPr lang="de-DE" dirty="0"/>
              <a:t>Education </a:t>
            </a:r>
            <a:r>
              <a:rPr lang="de-DE" dirty="0" err="1"/>
              <a:t>complex</a:t>
            </a:r>
            <a:endParaRPr lang="de-DE" dirty="0"/>
          </a:p>
          <a:p>
            <a:pPr lvl="2"/>
            <a:r>
              <a:rPr lang="de-DE" dirty="0" err="1"/>
              <a:t>Intolerances</a:t>
            </a:r>
            <a:endParaRPr lang="de-DE" dirty="0"/>
          </a:p>
          <a:p>
            <a:pPr lvl="2"/>
            <a:r>
              <a:rPr lang="de-DE" dirty="0" err="1"/>
              <a:t>Preferences</a:t>
            </a:r>
            <a:endParaRPr lang="de-DE" dirty="0"/>
          </a:p>
          <a:p>
            <a:pPr lvl="2"/>
            <a:r>
              <a:rPr lang="de-DE" dirty="0"/>
              <a:t>Body </a:t>
            </a:r>
            <a:r>
              <a:rPr lang="de-DE" dirty="0" err="1"/>
              <a:t>Compositions</a:t>
            </a:r>
            <a:endParaRPr lang="de-DE" dirty="0"/>
          </a:p>
        </p:txBody>
      </p:sp>
      <p:sp>
        <p:nvSpPr>
          <p:cNvPr id="7" name="Flussdiagramm: Verzögerung 6">
            <a:extLst>
              <a:ext uri="{FF2B5EF4-FFF2-40B4-BE49-F238E27FC236}">
                <a16:creationId xmlns:a16="http://schemas.microsoft.com/office/drawing/2014/main" id="{CBB29B2A-8C23-F4B0-61A2-EEB86EF07A6F}"/>
              </a:ext>
            </a:extLst>
          </p:cNvPr>
          <p:cNvSpPr/>
          <p:nvPr/>
        </p:nvSpPr>
        <p:spPr>
          <a:xfrm rot="16200000">
            <a:off x="6623462" y="5633484"/>
            <a:ext cx="583378" cy="66328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514828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30</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304893"/>
          </a:xfrm>
        </p:spPr>
        <p:txBody>
          <a:bodyPr>
            <a:normAutofit/>
          </a:bodyPr>
          <a:lstStyle/>
          <a:p>
            <a:r>
              <a:rPr lang="de-DE" dirty="0" err="1"/>
              <a:t>Captured</a:t>
            </a:r>
            <a:r>
              <a:rPr lang="de-DE" dirty="0"/>
              <a:t> Data per Scene:</a:t>
            </a:r>
          </a:p>
          <a:p>
            <a:pPr lvl="1"/>
            <a:r>
              <a:rPr lang="de-DE" dirty="0"/>
              <a:t>User Data:</a:t>
            </a:r>
          </a:p>
          <a:p>
            <a:pPr lvl="2"/>
            <a:r>
              <a:rPr lang="de-DE" dirty="0"/>
              <a:t>Gender, Age, Height, </a:t>
            </a:r>
            <a:r>
              <a:rPr lang="de-DE" dirty="0" err="1"/>
              <a:t>Weight</a:t>
            </a:r>
            <a:r>
              <a:rPr lang="de-DE" dirty="0"/>
              <a:t>, </a:t>
            </a:r>
            <a:r>
              <a:rPr lang="de-DE" dirty="0" err="1"/>
              <a:t>avg</a:t>
            </a:r>
            <a:r>
              <a:rPr lang="de-DE" dirty="0"/>
              <a:t>. Daily Energy </a:t>
            </a:r>
            <a:r>
              <a:rPr lang="de-DE" dirty="0" err="1"/>
              <a:t>Consumption</a:t>
            </a:r>
            <a:r>
              <a:rPr lang="de-DE" dirty="0"/>
              <a:t>, </a:t>
            </a:r>
            <a:r>
              <a:rPr lang="de-DE" dirty="0" err="1"/>
              <a:t>self-assessed</a:t>
            </a:r>
            <a:r>
              <a:rPr lang="de-DE" dirty="0"/>
              <a:t> Nutrition Knowledge</a:t>
            </a:r>
          </a:p>
        </p:txBody>
      </p:sp>
    </p:spTree>
    <p:extLst>
      <p:ext uri="{BB962C8B-B14F-4D97-AF65-F5344CB8AC3E}">
        <p14:creationId xmlns:p14="http://schemas.microsoft.com/office/powerpoint/2010/main" val="6067006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31</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304893"/>
          </a:xfrm>
        </p:spPr>
        <p:txBody>
          <a:bodyPr>
            <a:normAutofit/>
          </a:bodyPr>
          <a:lstStyle/>
          <a:p>
            <a:r>
              <a:rPr lang="de-DE" dirty="0" err="1"/>
              <a:t>Captured</a:t>
            </a:r>
            <a:r>
              <a:rPr lang="de-DE" dirty="0"/>
              <a:t> Data per Scene:</a:t>
            </a:r>
          </a:p>
          <a:p>
            <a:pPr lvl="1"/>
            <a:r>
              <a:rPr lang="de-DE" dirty="0">
                <a:solidFill>
                  <a:schemeClr val="bg1">
                    <a:lumMod val="50000"/>
                  </a:schemeClr>
                </a:solidFill>
              </a:rPr>
              <a:t>User Data:</a:t>
            </a:r>
          </a:p>
          <a:p>
            <a:pPr lvl="2"/>
            <a:r>
              <a:rPr lang="de-DE" dirty="0">
                <a:solidFill>
                  <a:schemeClr val="bg1">
                    <a:lumMod val="50000"/>
                  </a:schemeClr>
                </a:solidFill>
              </a:rPr>
              <a:t>Gender, Age, Height, </a:t>
            </a:r>
            <a:r>
              <a:rPr lang="de-DE" dirty="0" err="1">
                <a:solidFill>
                  <a:schemeClr val="bg1">
                    <a:lumMod val="50000"/>
                  </a:schemeClr>
                </a:solidFill>
              </a:rPr>
              <a:t>Weight</a:t>
            </a:r>
            <a:r>
              <a:rPr lang="de-DE" dirty="0">
                <a:solidFill>
                  <a:schemeClr val="bg1">
                    <a:lumMod val="50000"/>
                  </a:schemeClr>
                </a:solidFill>
              </a:rPr>
              <a:t>, </a:t>
            </a:r>
            <a:r>
              <a:rPr lang="de-DE" dirty="0" err="1">
                <a:solidFill>
                  <a:schemeClr val="bg1">
                    <a:lumMod val="50000"/>
                  </a:schemeClr>
                </a:solidFill>
              </a:rPr>
              <a:t>avg</a:t>
            </a:r>
            <a:r>
              <a:rPr lang="de-DE" dirty="0">
                <a:solidFill>
                  <a:schemeClr val="bg1">
                    <a:lumMod val="50000"/>
                  </a:schemeClr>
                </a:solidFill>
              </a:rPr>
              <a:t>. Daily Energy </a:t>
            </a:r>
            <a:r>
              <a:rPr lang="de-DE" dirty="0" err="1">
                <a:solidFill>
                  <a:schemeClr val="bg1">
                    <a:lumMod val="50000"/>
                  </a:schemeClr>
                </a:solidFill>
              </a:rPr>
              <a:t>Consumption</a:t>
            </a:r>
            <a:r>
              <a:rPr lang="de-DE" dirty="0">
                <a:solidFill>
                  <a:schemeClr val="bg1">
                    <a:lumMod val="50000"/>
                  </a:schemeClr>
                </a:solidFill>
              </a:rPr>
              <a:t>, </a:t>
            </a:r>
            <a:r>
              <a:rPr lang="de-DE" dirty="0" err="1">
                <a:solidFill>
                  <a:schemeClr val="bg1">
                    <a:lumMod val="50000"/>
                  </a:schemeClr>
                </a:solidFill>
              </a:rPr>
              <a:t>self-assessed</a:t>
            </a:r>
            <a:r>
              <a:rPr lang="de-DE" dirty="0">
                <a:solidFill>
                  <a:schemeClr val="bg1">
                    <a:lumMod val="50000"/>
                  </a:schemeClr>
                </a:solidFill>
              </a:rPr>
              <a:t> Nutrition Knowledge </a:t>
            </a:r>
          </a:p>
          <a:p>
            <a:pPr lvl="1"/>
            <a:r>
              <a:rPr lang="de-DE" dirty="0" err="1"/>
              <a:t>Selection</a:t>
            </a:r>
            <a:r>
              <a:rPr lang="de-DE" dirty="0"/>
              <a:t> Data:</a:t>
            </a:r>
          </a:p>
          <a:p>
            <a:pPr lvl="2"/>
            <a:r>
              <a:rPr lang="de-DE" dirty="0" err="1"/>
              <a:t>Sum</a:t>
            </a:r>
            <a:r>
              <a:rPr lang="de-DE" dirty="0"/>
              <a:t> </a:t>
            </a:r>
            <a:r>
              <a:rPr lang="de-DE" dirty="0" err="1"/>
              <a:t>of</a:t>
            </a:r>
            <a:r>
              <a:rPr lang="de-DE" dirty="0"/>
              <a:t> </a:t>
            </a:r>
            <a:r>
              <a:rPr lang="de-DE" dirty="0" err="1"/>
              <a:t>Calories</a:t>
            </a:r>
            <a:r>
              <a:rPr lang="de-DE" dirty="0"/>
              <a:t>, </a:t>
            </a:r>
            <a:r>
              <a:rPr lang="de-DE" dirty="0" err="1"/>
              <a:t>Carbs</a:t>
            </a:r>
            <a:r>
              <a:rPr lang="de-DE" dirty="0"/>
              <a:t>, Sugar, Protein, </a:t>
            </a:r>
            <a:r>
              <a:rPr lang="de-DE" dirty="0" err="1"/>
              <a:t>Fats</a:t>
            </a:r>
            <a:r>
              <a:rPr lang="de-DE" dirty="0"/>
              <a:t> &amp; </a:t>
            </a:r>
            <a:r>
              <a:rPr lang="de-DE" dirty="0" err="1"/>
              <a:t>Saturated</a:t>
            </a:r>
            <a:r>
              <a:rPr lang="de-DE" dirty="0"/>
              <a:t> </a:t>
            </a:r>
            <a:r>
              <a:rPr lang="de-DE" dirty="0" err="1"/>
              <a:t>Fats</a:t>
            </a:r>
            <a:endParaRPr lang="de-DE" dirty="0"/>
          </a:p>
          <a:p>
            <a:pPr lvl="2"/>
            <a:r>
              <a:rPr lang="de-DE" dirty="0" err="1"/>
              <a:t>Number</a:t>
            </a:r>
            <a:r>
              <a:rPr lang="de-DE" dirty="0"/>
              <a:t> </a:t>
            </a:r>
            <a:r>
              <a:rPr lang="de-DE" dirty="0" err="1"/>
              <a:t>of</a:t>
            </a:r>
            <a:r>
              <a:rPr lang="de-DE" dirty="0"/>
              <a:t> </a:t>
            </a:r>
            <a:r>
              <a:rPr lang="de-DE" dirty="0" err="1"/>
              <a:t>Fruits</a:t>
            </a:r>
            <a:r>
              <a:rPr lang="de-DE" dirty="0"/>
              <a:t>/</a:t>
            </a:r>
            <a:r>
              <a:rPr lang="de-DE" dirty="0" err="1"/>
              <a:t>Vegetables</a:t>
            </a:r>
            <a:r>
              <a:rPr lang="de-DE" dirty="0"/>
              <a:t>, Nuts, Whole </a:t>
            </a:r>
            <a:r>
              <a:rPr lang="de-DE" dirty="0" err="1"/>
              <a:t>Grain</a:t>
            </a:r>
            <a:r>
              <a:rPr lang="de-DE" dirty="0"/>
              <a:t> + </a:t>
            </a:r>
            <a:r>
              <a:rPr lang="de-DE" dirty="0" err="1"/>
              <a:t>Dairy</a:t>
            </a:r>
            <a:r>
              <a:rPr lang="de-DE" dirty="0"/>
              <a:t> Products</a:t>
            </a:r>
          </a:p>
          <a:p>
            <a:pPr lvl="2"/>
            <a:r>
              <a:rPr lang="de-DE" dirty="0"/>
              <a:t>Average </a:t>
            </a:r>
            <a:r>
              <a:rPr lang="de-DE" dirty="0" err="1"/>
              <a:t>Nutri</a:t>
            </a:r>
            <a:r>
              <a:rPr lang="de-DE" dirty="0"/>
              <a:t>-Score </a:t>
            </a:r>
            <a:r>
              <a:rPr lang="de-DE" dirty="0" err="1"/>
              <a:t>of</a:t>
            </a:r>
            <a:r>
              <a:rPr lang="de-DE" dirty="0"/>
              <a:t> </a:t>
            </a:r>
            <a:r>
              <a:rPr lang="de-DE" dirty="0" err="1"/>
              <a:t>Selection</a:t>
            </a:r>
            <a:endParaRPr lang="de-DE" dirty="0"/>
          </a:p>
          <a:p>
            <a:pPr lvl="2"/>
            <a:r>
              <a:rPr lang="de-DE" dirty="0" err="1"/>
              <a:t>Achieved</a:t>
            </a:r>
            <a:r>
              <a:rPr lang="de-DE" dirty="0"/>
              <a:t> Star Score</a:t>
            </a:r>
          </a:p>
        </p:txBody>
      </p:sp>
    </p:spTree>
    <p:extLst>
      <p:ext uri="{BB962C8B-B14F-4D97-AF65-F5344CB8AC3E}">
        <p14:creationId xmlns:p14="http://schemas.microsoft.com/office/powerpoint/2010/main" val="24055210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32</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304893"/>
          </a:xfrm>
        </p:spPr>
        <p:txBody>
          <a:bodyPr>
            <a:normAutofit/>
          </a:bodyPr>
          <a:lstStyle/>
          <a:p>
            <a:r>
              <a:rPr lang="de-DE" dirty="0" err="1"/>
              <a:t>Captured</a:t>
            </a:r>
            <a:r>
              <a:rPr lang="de-DE" dirty="0"/>
              <a:t> Data per Scene:</a:t>
            </a:r>
          </a:p>
          <a:p>
            <a:pPr lvl="1"/>
            <a:r>
              <a:rPr lang="de-DE" dirty="0">
                <a:solidFill>
                  <a:schemeClr val="bg1">
                    <a:lumMod val="50000"/>
                  </a:schemeClr>
                </a:solidFill>
              </a:rPr>
              <a:t>User Data:</a:t>
            </a:r>
          </a:p>
          <a:p>
            <a:pPr lvl="2"/>
            <a:r>
              <a:rPr lang="de-DE" dirty="0">
                <a:solidFill>
                  <a:schemeClr val="bg1">
                    <a:lumMod val="50000"/>
                  </a:schemeClr>
                </a:solidFill>
              </a:rPr>
              <a:t>Gender, Age, Height, </a:t>
            </a:r>
            <a:r>
              <a:rPr lang="de-DE" dirty="0" err="1">
                <a:solidFill>
                  <a:schemeClr val="bg1">
                    <a:lumMod val="50000"/>
                  </a:schemeClr>
                </a:solidFill>
              </a:rPr>
              <a:t>Weight</a:t>
            </a:r>
            <a:r>
              <a:rPr lang="de-DE" dirty="0">
                <a:solidFill>
                  <a:schemeClr val="bg1">
                    <a:lumMod val="50000"/>
                  </a:schemeClr>
                </a:solidFill>
              </a:rPr>
              <a:t>, </a:t>
            </a:r>
            <a:r>
              <a:rPr lang="de-DE" dirty="0" err="1">
                <a:solidFill>
                  <a:schemeClr val="bg1">
                    <a:lumMod val="50000"/>
                  </a:schemeClr>
                </a:solidFill>
              </a:rPr>
              <a:t>avg</a:t>
            </a:r>
            <a:r>
              <a:rPr lang="de-DE" dirty="0">
                <a:solidFill>
                  <a:schemeClr val="bg1">
                    <a:lumMod val="50000"/>
                  </a:schemeClr>
                </a:solidFill>
              </a:rPr>
              <a:t>. Daily Energy </a:t>
            </a:r>
            <a:r>
              <a:rPr lang="de-DE" dirty="0" err="1">
                <a:solidFill>
                  <a:schemeClr val="bg1">
                    <a:lumMod val="50000"/>
                  </a:schemeClr>
                </a:solidFill>
              </a:rPr>
              <a:t>Consumption</a:t>
            </a:r>
            <a:r>
              <a:rPr lang="de-DE" dirty="0">
                <a:solidFill>
                  <a:schemeClr val="bg1">
                    <a:lumMod val="50000"/>
                  </a:schemeClr>
                </a:solidFill>
              </a:rPr>
              <a:t>, </a:t>
            </a:r>
            <a:r>
              <a:rPr lang="de-DE" dirty="0" err="1">
                <a:solidFill>
                  <a:schemeClr val="bg1">
                    <a:lumMod val="50000"/>
                  </a:schemeClr>
                </a:solidFill>
              </a:rPr>
              <a:t>self-assessed</a:t>
            </a:r>
            <a:r>
              <a:rPr lang="de-DE" dirty="0">
                <a:solidFill>
                  <a:schemeClr val="bg1">
                    <a:lumMod val="50000"/>
                  </a:schemeClr>
                </a:solidFill>
              </a:rPr>
              <a:t> Nutrition Knowledge </a:t>
            </a:r>
          </a:p>
          <a:p>
            <a:pPr lvl="1"/>
            <a:r>
              <a:rPr lang="de-DE" dirty="0" err="1">
                <a:solidFill>
                  <a:schemeClr val="bg1">
                    <a:lumMod val="50000"/>
                  </a:schemeClr>
                </a:solidFill>
              </a:rPr>
              <a:t>Selection</a:t>
            </a:r>
            <a:r>
              <a:rPr lang="de-DE" dirty="0">
                <a:solidFill>
                  <a:schemeClr val="bg1">
                    <a:lumMod val="50000"/>
                  </a:schemeClr>
                </a:solidFill>
              </a:rPr>
              <a:t> Data:</a:t>
            </a:r>
          </a:p>
          <a:p>
            <a:pPr lvl="2"/>
            <a:r>
              <a:rPr lang="de-DE" dirty="0" err="1">
                <a:solidFill>
                  <a:schemeClr val="bg1">
                    <a:lumMod val="50000"/>
                  </a:schemeClr>
                </a:solidFill>
              </a:rPr>
              <a:t>Sum</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Calories</a:t>
            </a:r>
            <a:r>
              <a:rPr lang="de-DE" dirty="0">
                <a:solidFill>
                  <a:schemeClr val="bg1">
                    <a:lumMod val="50000"/>
                  </a:schemeClr>
                </a:solidFill>
              </a:rPr>
              <a:t>, </a:t>
            </a:r>
            <a:r>
              <a:rPr lang="de-DE" dirty="0" err="1">
                <a:solidFill>
                  <a:schemeClr val="bg1">
                    <a:lumMod val="50000"/>
                  </a:schemeClr>
                </a:solidFill>
              </a:rPr>
              <a:t>Carbs</a:t>
            </a:r>
            <a:r>
              <a:rPr lang="de-DE" dirty="0">
                <a:solidFill>
                  <a:schemeClr val="bg1">
                    <a:lumMod val="50000"/>
                  </a:schemeClr>
                </a:solidFill>
              </a:rPr>
              <a:t>, Sugar, Protein, </a:t>
            </a:r>
            <a:r>
              <a:rPr lang="de-DE" dirty="0" err="1">
                <a:solidFill>
                  <a:schemeClr val="bg1">
                    <a:lumMod val="50000"/>
                  </a:schemeClr>
                </a:solidFill>
              </a:rPr>
              <a:t>Fats</a:t>
            </a:r>
            <a:r>
              <a:rPr lang="de-DE" dirty="0">
                <a:solidFill>
                  <a:schemeClr val="bg1">
                    <a:lumMod val="50000"/>
                  </a:schemeClr>
                </a:solidFill>
              </a:rPr>
              <a:t> &amp; </a:t>
            </a:r>
            <a:r>
              <a:rPr lang="de-DE" dirty="0" err="1">
                <a:solidFill>
                  <a:schemeClr val="bg1">
                    <a:lumMod val="50000"/>
                  </a:schemeClr>
                </a:solidFill>
              </a:rPr>
              <a:t>Saturated</a:t>
            </a:r>
            <a:r>
              <a:rPr lang="de-DE" dirty="0">
                <a:solidFill>
                  <a:schemeClr val="bg1">
                    <a:lumMod val="50000"/>
                  </a:schemeClr>
                </a:solidFill>
              </a:rPr>
              <a:t> </a:t>
            </a:r>
            <a:r>
              <a:rPr lang="de-DE" dirty="0" err="1">
                <a:solidFill>
                  <a:schemeClr val="bg1">
                    <a:lumMod val="50000"/>
                  </a:schemeClr>
                </a:solidFill>
              </a:rPr>
              <a:t>Fats</a:t>
            </a:r>
            <a:endParaRPr lang="de-DE" dirty="0">
              <a:solidFill>
                <a:schemeClr val="bg1">
                  <a:lumMod val="50000"/>
                </a:schemeClr>
              </a:solidFill>
            </a:endParaRPr>
          </a:p>
          <a:p>
            <a:pPr lvl="2"/>
            <a:r>
              <a:rPr lang="de-DE" dirty="0" err="1">
                <a:solidFill>
                  <a:schemeClr val="bg1">
                    <a:lumMod val="50000"/>
                  </a:schemeClr>
                </a:solidFill>
              </a:rPr>
              <a:t>Number</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Fruits</a:t>
            </a:r>
            <a:r>
              <a:rPr lang="de-DE" dirty="0">
                <a:solidFill>
                  <a:schemeClr val="bg1">
                    <a:lumMod val="50000"/>
                  </a:schemeClr>
                </a:solidFill>
              </a:rPr>
              <a:t>/</a:t>
            </a:r>
            <a:r>
              <a:rPr lang="de-DE" dirty="0" err="1">
                <a:solidFill>
                  <a:schemeClr val="bg1">
                    <a:lumMod val="50000"/>
                  </a:schemeClr>
                </a:solidFill>
              </a:rPr>
              <a:t>Vegetables</a:t>
            </a:r>
            <a:r>
              <a:rPr lang="de-DE" dirty="0">
                <a:solidFill>
                  <a:schemeClr val="bg1">
                    <a:lumMod val="50000"/>
                  </a:schemeClr>
                </a:solidFill>
              </a:rPr>
              <a:t>, Nuts, Whole </a:t>
            </a:r>
            <a:r>
              <a:rPr lang="de-DE" dirty="0" err="1">
                <a:solidFill>
                  <a:schemeClr val="bg1">
                    <a:lumMod val="50000"/>
                  </a:schemeClr>
                </a:solidFill>
              </a:rPr>
              <a:t>Grain</a:t>
            </a:r>
            <a:r>
              <a:rPr lang="de-DE" dirty="0">
                <a:solidFill>
                  <a:schemeClr val="bg1">
                    <a:lumMod val="50000"/>
                  </a:schemeClr>
                </a:solidFill>
              </a:rPr>
              <a:t> + </a:t>
            </a:r>
            <a:r>
              <a:rPr lang="de-DE" dirty="0" err="1">
                <a:solidFill>
                  <a:schemeClr val="bg1">
                    <a:lumMod val="50000"/>
                  </a:schemeClr>
                </a:solidFill>
              </a:rPr>
              <a:t>Dairy</a:t>
            </a:r>
            <a:r>
              <a:rPr lang="de-DE" dirty="0">
                <a:solidFill>
                  <a:schemeClr val="bg1">
                    <a:lumMod val="50000"/>
                  </a:schemeClr>
                </a:solidFill>
              </a:rPr>
              <a:t> Products</a:t>
            </a:r>
          </a:p>
          <a:p>
            <a:pPr lvl="2"/>
            <a:r>
              <a:rPr lang="de-DE" dirty="0">
                <a:solidFill>
                  <a:schemeClr val="bg1">
                    <a:lumMod val="50000"/>
                  </a:schemeClr>
                </a:solidFill>
              </a:rPr>
              <a:t>Average </a:t>
            </a:r>
            <a:r>
              <a:rPr lang="de-DE" dirty="0" err="1">
                <a:solidFill>
                  <a:schemeClr val="bg1">
                    <a:lumMod val="50000"/>
                  </a:schemeClr>
                </a:solidFill>
              </a:rPr>
              <a:t>Nutri</a:t>
            </a:r>
            <a:r>
              <a:rPr lang="de-DE" dirty="0">
                <a:solidFill>
                  <a:schemeClr val="bg1">
                    <a:lumMod val="50000"/>
                  </a:schemeClr>
                </a:solidFill>
              </a:rPr>
              <a:t>-Score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Selection</a:t>
            </a:r>
            <a:endParaRPr lang="de-DE" dirty="0">
              <a:solidFill>
                <a:schemeClr val="bg1">
                  <a:lumMod val="50000"/>
                </a:schemeClr>
              </a:solidFill>
            </a:endParaRPr>
          </a:p>
          <a:p>
            <a:pPr lvl="2"/>
            <a:r>
              <a:rPr lang="de-DE" dirty="0" err="1">
                <a:solidFill>
                  <a:schemeClr val="bg1">
                    <a:lumMod val="50000"/>
                  </a:schemeClr>
                </a:solidFill>
              </a:rPr>
              <a:t>Achieved</a:t>
            </a:r>
            <a:r>
              <a:rPr lang="de-DE" dirty="0">
                <a:solidFill>
                  <a:schemeClr val="bg1">
                    <a:lumMod val="50000"/>
                  </a:schemeClr>
                </a:solidFill>
              </a:rPr>
              <a:t> Star Score</a:t>
            </a:r>
          </a:p>
          <a:p>
            <a:pPr lvl="1"/>
            <a:r>
              <a:rPr lang="de-DE" dirty="0"/>
              <a:t>Item Interaction:</a:t>
            </a:r>
          </a:p>
          <a:p>
            <a:pPr lvl="2"/>
            <a:r>
              <a:rPr lang="de-DE" dirty="0"/>
              <a:t>Food </a:t>
            </a:r>
            <a:r>
              <a:rPr lang="de-DE" dirty="0" err="1"/>
              <a:t>Product</a:t>
            </a:r>
            <a:r>
              <a:rPr lang="de-DE" dirty="0"/>
              <a:t> Name + </a:t>
            </a:r>
            <a:r>
              <a:rPr lang="de-DE" dirty="0" err="1"/>
              <a:t>Category</a:t>
            </a:r>
            <a:endParaRPr lang="de-DE" dirty="0"/>
          </a:p>
          <a:p>
            <a:pPr lvl="2"/>
            <a:r>
              <a:rPr lang="de-DE" dirty="0"/>
              <a:t>Interaction Type (Grab, Release, Select, </a:t>
            </a:r>
            <a:r>
              <a:rPr lang="de-DE" dirty="0" err="1"/>
              <a:t>Deselect</a:t>
            </a:r>
            <a:r>
              <a:rPr lang="de-DE" dirty="0"/>
              <a:t>)</a:t>
            </a:r>
          </a:p>
        </p:txBody>
      </p:sp>
    </p:spTree>
    <p:extLst>
      <p:ext uri="{BB962C8B-B14F-4D97-AF65-F5344CB8AC3E}">
        <p14:creationId xmlns:p14="http://schemas.microsoft.com/office/powerpoint/2010/main" val="1571745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33</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304893"/>
          </a:xfrm>
        </p:spPr>
        <p:txBody>
          <a:bodyPr>
            <a:normAutofit/>
          </a:bodyPr>
          <a:lstStyle/>
          <a:p>
            <a:r>
              <a:rPr lang="de-DE" dirty="0" err="1"/>
              <a:t>Captured</a:t>
            </a:r>
            <a:r>
              <a:rPr lang="de-DE" dirty="0"/>
              <a:t> Data per Scene:</a:t>
            </a:r>
          </a:p>
          <a:p>
            <a:pPr lvl="1"/>
            <a:r>
              <a:rPr lang="de-DE" dirty="0">
                <a:solidFill>
                  <a:schemeClr val="bg1">
                    <a:lumMod val="50000"/>
                  </a:schemeClr>
                </a:solidFill>
              </a:rPr>
              <a:t>User Data:</a:t>
            </a:r>
          </a:p>
          <a:p>
            <a:pPr lvl="2"/>
            <a:r>
              <a:rPr lang="de-DE" dirty="0">
                <a:solidFill>
                  <a:schemeClr val="bg1">
                    <a:lumMod val="50000"/>
                  </a:schemeClr>
                </a:solidFill>
              </a:rPr>
              <a:t>Gender, Age, Height, </a:t>
            </a:r>
            <a:r>
              <a:rPr lang="de-DE" dirty="0" err="1">
                <a:solidFill>
                  <a:schemeClr val="bg1">
                    <a:lumMod val="50000"/>
                  </a:schemeClr>
                </a:solidFill>
              </a:rPr>
              <a:t>Weight</a:t>
            </a:r>
            <a:r>
              <a:rPr lang="de-DE" dirty="0">
                <a:solidFill>
                  <a:schemeClr val="bg1">
                    <a:lumMod val="50000"/>
                  </a:schemeClr>
                </a:solidFill>
              </a:rPr>
              <a:t>, </a:t>
            </a:r>
            <a:r>
              <a:rPr lang="de-DE" dirty="0" err="1">
                <a:solidFill>
                  <a:schemeClr val="bg1">
                    <a:lumMod val="50000"/>
                  </a:schemeClr>
                </a:solidFill>
              </a:rPr>
              <a:t>avg</a:t>
            </a:r>
            <a:r>
              <a:rPr lang="de-DE" dirty="0">
                <a:solidFill>
                  <a:schemeClr val="bg1">
                    <a:lumMod val="50000"/>
                  </a:schemeClr>
                </a:solidFill>
              </a:rPr>
              <a:t>. Daily Energy </a:t>
            </a:r>
            <a:r>
              <a:rPr lang="de-DE" dirty="0" err="1">
                <a:solidFill>
                  <a:schemeClr val="bg1">
                    <a:lumMod val="50000"/>
                  </a:schemeClr>
                </a:solidFill>
              </a:rPr>
              <a:t>Consumption</a:t>
            </a:r>
            <a:r>
              <a:rPr lang="de-DE" dirty="0">
                <a:solidFill>
                  <a:schemeClr val="bg1">
                    <a:lumMod val="50000"/>
                  </a:schemeClr>
                </a:solidFill>
              </a:rPr>
              <a:t>, </a:t>
            </a:r>
            <a:r>
              <a:rPr lang="de-DE" dirty="0" err="1">
                <a:solidFill>
                  <a:schemeClr val="bg1">
                    <a:lumMod val="50000"/>
                  </a:schemeClr>
                </a:solidFill>
              </a:rPr>
              <a:t>self-assessed</a:t>
            </a:r>
            <a:r>
              <a:rPr lang="de-DE" dirty="0">
                <a:solidFill>
                  <a:schemeClr val="bg1">
                    <a:lumMod val="50000"/>
                  </a:schemeClr>
                </a:solidFill>
              </a:rPr>
              <a:t> Nutrition Knowledge </a:t>
            </a:r>
          </a:p>
          <a:p>
            <a:pPr lvl="1"/>
            <a:r>
              <a:rPr lang="de-DE" dirty="0" err="1">
                <a:solidFill>
                  <a:schemeClr val="bg1">
                    <a:lumMod val="50000"/>
                  </a:schemeClr>
                </a:solidFill>
              </a:rPr>
              <a:t>Selection</a:t>
            </a:r>
            <a:r>
              <a:rPr lang="de-DE" dirty="0">
                <a:solidFill>
                  <a:schemeClr val="bg1">
                    <a:lumMod val="50000"/>
                  </a:schemeClr>
                </a:solidFill>
              </a:rPr>
              <a:t> Data:</a:t>
            </a:r>
          </a:p>
          <a:p>
            <a:pPr lvl="2"/>
            <a:r>
              <a:rPr lang="de-DE" dirty="0" err="1">
                <a:solidFill>
                  <a:schemeClr val="bg1">
                    <a:lumMod val="50000"/>
                  </a:schemeClr>
                </a:solidFill>
              </a:rPr>
              <a:t>Sum</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Calories</a:t>
            </a:r>
            <a:r>
              <a:rPr lang="de-DE" dirty="0">
                <a:solidFill>
                  <a:schemeClr val="bg1">
                    <a:lumMod val="50000"/>
                  </a:schemeClr>
                </a:solidFill>
              </a:rPr>
              <a:t>, </a:t>
            </a:r>
            <a:r>
              <a:rPr lang="de-DE" dirty="0" err="1">
                <a:solidFill>
                  <a:schemeClr val="bg1">
                    <a:lumMod val="50000"/>
                  </a:schemeClr>
                </a:solidFill>
              </a:rPr>
              <a:t>Carbs</a:t>
            </a:r>
            <a:r>
              <a:rPr lang="de-DE" dirty="0">
                <a:solidFill>
                  <a:schemeClr val="bg1">
                    <a:lumMod val="50000"/>
                  </a:schemeClr>
                </a:solidFill>
              </a:rPr>
              <a:t>, Sugar, Protein, </a:t>
            </a:r>
            <a:r>
              <a:rPr lang="de-DE" dirty="0" err="1">
                <a:solidFill>
                  <a:schemeClr val="bg1">
                    <a:lumMod val="50000"/>
                  </a:schemeClr>
                </a:solidFill>
              </a:rPr>
              <a:t>Fats</a:t>
            </a:r>
            <a:r>
              <a:rPr lang="de-DE" dirty="0">
                <a:solidFill>
                  <a:schemeClr val="bg1">
                    <a:lumMod val="50000"/>
                  </a:schemeClr>
                </a:solidFill>
              </a:rPr>
              <a:t> &amp; </a:t>
            </a:r>
            <a:r>
              <a:rPr lang="de-DE" dirty="0" err="1">
                <a:solidFill>
                  <a:schemeClr val="bg1">
                    <a:lumMod val="50000"/>
                  </a:schemeClr>
                </a:solidFill>
              </a:rPr>
              <a:t>Saturated</a:t>
            </a:r>
            <a:r>
              <a:rPr lang="de-DE" dirty="0">
                <a:solidFill>
                  <a:schemeClr val="bg1">
                    <a:lumMod val="50000"/>
                  </a:schemeClr>
                </a:solidFill>
              </a:rPr>
              <a:t> </a:t>
            </a:r>
            <a:r>
              <a:rPr lang="de-DE" dirty="0" err="1">
                <a:solidFill>
                  <a:schemeClr val="bg1">
                    <a:lumMod val="50000"/>
                  </a:schemeClr>
                </a:solidFill>
              </a:rPr>
              <a:t>Fats</a:t>
            </a:r>
            <a:endParaRPr lang="de-DE" dirty="0">
              <a:solidFill>
                <a:schemeClr val="bg1">
                  <a:lumMod val="50000"/>
                </a:schemeClr>
              </a:solidFill>
            </a:endParaRPr>
          </a:p>
          <a:p>
            <a:pPr lvl="2"/>
            <a:r>
              <a:rPr lang="de-DE" dirty="0" err="1">
                <a:solidFill>
                  <a:schemeClr val="bg1">
                    <a:lumMod val="50000"/>
                  </a:schemeClr>
                </a:solidFill>
              </a:rPr>
              <a:t>Number</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Fruits</a:t>
            </a:r>
            <a:r>
              <a:rPr lang="de-DE" dirty="0">
                <a:solidFill>
                  <a:schemeClr val="bg1">
                    <a:lumMod val="50000"/>
                  </a:schemeClr>
                </a:solidFill>
              </a:rPr>
              <a:t>/</a:t>
            </a:r>
            <a:r>
              <a:rPr lang="de-DE" dirty="0" err="1">
                <a:solidFill>
                  <a:schemeClr val="bg1">
                    <a:lumMod val="50000"/>
                  </a:schemeClr>
                </a:solidFill>
              </a:rPr>
              <a:t>Vegetables</a:t>
            </a:r>
            <a:r>
              <a:rPr lang="de-DE" dirty="0">
                <a:solidFill>
                  <a:schemeClr val="bg1">
                    <a:lumMod val="50000"/>
                  </a:schemeClr>
                </a:solidFill>
              </a:rPr>
              <a:t>, Nuts, Whole </a:t>
            </a:r>
            <a:r>
              <a:rPr lang="de-DE" dirty="0" err="1">
                <a:solidFill>
                  <a:schemeClr val="bg1">
                    <a:lumMod val="50000"/>
                  </a:schemeClr>
                </a:solidFill>
              </a:rPr>
              <a:t>Grain</a:t>
            </a:r>
            <a:r>
              <a:rPr lang="de-DE" dirty="0">
                <a:solidFill>
                  <a:schemeClr val="bg1">
                    <a:lumMod val="50000"/>
                  </a:schemeClr>
                </a:solidFill>
              </a:rPr>
              <a:t> + </a:t>
            </a:r>
            <a:r>
              <a:rPr lang="de-DE" dirty="0" err="1">
                <a:solidFill>
                  <a:schemeClr val="bg1">
                    <a:lumMod val="50000"/>
                  </a:schemeClr>
                </a:solidFill>
              </a:rPr>
              <a:t>Dairy</a:t>
            </a:r>
            <a:r>
              <a:rPr lang="de-DE" dirty="0">
                <a:solidFill>
                  <a:schemeClr val="bg1">
                    <a:lumMod val="50000"/>
                  </a:schemeClr>
                </a:solidFill>
              </a:rPr>
              <a:t> Products</a:t>
            </a:r>
          </a:p>
          <a:p>
            <a:pPr lvl="2"/>
            <a:r>
              <a:rPr lang="de-DE" dirty="0">
                <a:solidFill>
                  <a:schemeClr val="bg1">
                    <a:lumMod val="50000"/>
                  </a:schemeClr>
                </a:solidFill>
              </a:rPr>
              <a:t>Average </a:t>
            </a:r>
            <a:r>
              <a:rPr lang="de-DE" dirty="0" err="1">
                <a:solidFill>
                  <a:schemeClr val="bg1">
                    <a:lumMod val="50000"/>
                  </a:schemeClr>
                </a:solidFill>
              </a:rPr>
              <a:t>Nutri</a:t>
            </a:r>
            <a:r>
              <a:rPr lang="de-DE" dirty="0">
                <a:solidFill>
                  <a:schemeClr val="bg1">
                    <a:lumMod val="50000"/>
                  </a:schemeClr>
                </a:solidFill>
              </a:rPr>
              <a:t>-Score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Selection</a:t>
            </a:r>
            <a:endParaRPr lang="de-DE" dirty="0">
              <a:solidFill>
                <a:schemeClr val="bg1">
                  <a:lumMod val="50000"/>
                </a:schemeClr>
              </a:solidFill>
            </a:endParaRPr>
          </a:p>
          <a:p>
            <a:pPr lvl="2"/>
            <a:r>
              <a:rPr lang="de-DE" dirty="0" err="1">
                <a:solidFill>
                  <a:schemeClr val="bg1">
                    <a:lumMod val="50000"/>
                  </a:schemeClr>
                </a:solidFill>
              </a:rPr>
              <a:t>Achieved</a:t>
            </a:r>
            <a:r>
              <a:rPr lang="de-DE" dirty="0">
                <a:solidFill>
                  <a:schemeClr val="bg1">
                    <a:lumMod val="50000"/>
                  </a:schemeClr>
                </a:solidFill>
              </a:rPr>
              <a:t> Star Score</a:t>
            </a:r>
          </a:p>
          <a:p>
            <a:pPr lvl="1"/>
            <a:r>
              <a:rPr lang="de-DE" dirty="0">
                <a:solidFill>
                  <a:schemeClr val="bg1">
                    <a:lumMod val="50000"/>
                  </a:schemeClr>
                </a:solidFill>
              </a:rPr>
              <a:t>Item Interaction:</a:t>
            </a:r>
          </a:p>
          <a:p>
            <a:pPr lvl="2"/>
            <a:r>
              <a:rPr lang="de-DE" dirty="0">
                <a:solidFill>
                  <a:schemeClr val="bg1">
                    <a:lumMod val="50000"/>
                  </a:schemeClr>
                </a:solidFill>
              </a:rPr>
              <a:t>Food </a:t>
            </a:r>
            <a:r>
              <a:rPr lang="de-DE" dirty="0" err="1">
                <a:solidFill>
                  <a:schemeClr val="bg1">
                    <a:lumMod val="50000"/>
                  </a:schemeClr>
                </a:solidFill>
              </a:rPr>
              <a:t>Product</a:t>
            </a:r>
            <a:r>
              <a:rPr lang="de-DE" dirty="0">
                <a:solidFill>
                  <a:schemeClr val="bg1">
                    <a:lumMod val="50000"/>
                  </a:schemeClr>
                </a:solidFill>
              </a:rPr>
              <a:t> Name + </a:t>
            </a:r>
            <a:r>
              <a:rPr lang="de-DE" dirty="0" err="1">
                <a:solidFill>
                  <a:schemeClr val="bg1">
                    <a:lumMod val="50000"/>
                  </a:schemeClr>
                </a:solidFill>
              </a:rPr>
              <a:t>Category</a:t>
            </a:r>
            <a:endParaRPr lang="de-DE" dirty="0">
              <a:solidFill>
                <a:schemeClr val="bg1">
                  <a:lumMod val="50000"/>
                </a:schemeClr>
              </a:solidFill>
            </a:endParaRPr>
          </a:p>
          <a:p>
            <a:pPr lvl="2"/>
            <a:r>
              <a:rPr lang="de-DE" dirty="0">
                <a:solidFill>
                  <a:schemeClr val="bg1">
                    <a:lumMod val="50000"/>
                  </a:schemeClr>
                </a:solidFill>
              </a:rPr>
              <a:t>Interaction Type (Grab, Release, Select, </a:t>
            </a:r>
            <a:r>
              <a:rPr lang="de-DE" dirty="0" err="1">
                <a:solidFill>
                  <a:schemeClr val="bg1">
                    <a:lumMod val="50000"/>
                  </a:schemeClr>
                </a:solidFill>
              </a:rPr>
              <a:t>Deselect</a:t>
            </a:r>
            <a:r>
              <a:rPr lang="de-DE" dirty="0">
                <a:solidFill>
                  <a:schemeClr val="bg1">
                    <a:lumMod val="50000"/>
                  </a:schemeClr>
                </a:solidFill>
              </a:rPr>
              <a:t>)</a:t>
            </a:r>
          </a:p>
          <a:p>
            <a:pPr lvl="2"/>
            <a:endParaRPr lang="de-DE" dirty="0"/>
          </a:p>
          <a:p>
            <a:pPr lvl="1"/>
            <a:r>
              <a:rPr lang="de-DE" dirty="0"/>
              <a:t>Time Stamps </a:t>
            </a:r>
            <a:r>
              <a:rPr lang="de-DE" dirty="0" err="1"/>
              <a:t>for</a:t>
            </a:r>
            <a:r>
              <a:rPr lang="de-DE" dirty="0"/>
              <a:t> all Interactions (+</a:t>
            </a:r>
            <a:r>
              <a:rPr lang="de-DE" dirty="0" err="1"/>
              <a:t>other</a:t>
            </a:r>
            <a:r>
              <a:rPr lang="de-DE" dirty="0"/>
              <a:t> Data)</a:t>
            </a:r>
          </a:p>
        </p:txBody>
      </p:sp>
    </p:spTree>
    <p:extLst>
      <p:ext uri="{BB962C8B-B14F-4D97-AF65-F5344CB8AC3E}">
        <p14:creationId xmlns:p14="http://schemas.microsoft.com/office/powerpoint/2010/main" val="28278967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a:t>User Study</a:t>
            </a:r>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34</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a:xfrm>
            <a:off x="176212" y="1041400"/>
            <a:ext cx="8786813" cy="5304893"/>
          </a:xfrm>
        </p:spPr>
        <p:txBody>
          <a:bodyPr>
            <a:normAutofit fontScale="92500" lnSpcReduction="10000"/>
          </a:bodyPr>
          <a:lstStyle/>
          <a:p>
            <a:r>
              <a:rPr lang="de-DE" dirty="0" err="1"/>
              <a:t>Captured</a:t>
            </a:r>
            <a:r>
              <a:rPr lang="de-DE" dirty="0"/>
              <a:t> Data per Scene:</a:t>
            </a:r>
          </a:p>
          <a:p>
            <a:pPr lvl="1"/>
            <a:r>
              <a:rPr lang="de-DE" dirty="0">
                <a:solidFill>
                  <a:schemeClr val="bg1">
                    <a:lumMod val="50000"/>
                  </a:schemeClr>
                </a:solidFill>
              </a:rPr>
              <a:t>User Data:</a:t>
            </a:r>
          </a:p>
          <a:p>
            <a:pPr lvl="2"/>
            <a:r>
              <a:rPr lang="de-DE" dirty="0">
                <a:solidFill>
                  <a:schemeClr val="bg1">
                    <a:lumMod val="50000"/>
                  </a:schemeClr>
                </a:solidFill>
              </a:rPr>
              <a:t>Gender, Age, Height, </a:t>
            </a:r>
            <a:r>
              <a:rPr lang="de-DE" dirty="0" err="1">
                <a:solidFill>
                  <a:schemeClr val="bg1">
                    <a:lumMod val="50000"/>
                  </a:schemeClr>
                </a:solidFill>
              </a:rPr>
              <a:t>Weight</a:t>
            </a:r>
            <a:r>
              <a:rPr lang="de-DE" dirty="0">
                <a:solidFill>
                  <a:schemeClr val="bg1">
                    <a:lumMod val="50000"/>
                  </a:schemeClr>
                </a:solidFill>
              </a:rPr>
              <a:t>, </a:t>
            </a:r>
            <a:r>
              <a:rPr lang="de-DE" dirty="0" err="1">
                <a:solidFill>
                  <a:schemeClr val="bg1">
                    <a:lumMod val="50000"/>
                  </a:schemeClr>
                </a:solidFill>
              </a:rPr>
              <a:t>avg</a:t>
            </a:r>
            <a:r>
              <a:rPr lang="de-DE" dirty="0">
                <a:solidFill>
                  <a:schemeClr val="bg1">
                    <a:lumMod val="50000"/>
                  </a:schemeClr>
                </a:solidFill>
              </a:rPr>
              <a:t>. Daily Energy </a:t>
            </a:r>
            <a:r>
              <a:rPr lang="de-DE" dirty="0" err="1">
                <a:solidFill>
                  <a:schemeClr val="bg1">
                    <a:lumMod val="50000"/>
                  </a:schemeClr>
                </a:solidFill>
              </a:rPr>
              <a:t>Consumption</a:t>
            </a:r>
            <a:r>
              <a:rPr lang="de-DE" dirty="0">
                <a:solidFill>
                  <a:schemeClr val="bg1">
                    <a:lumMod val="50000"/>
                  </a:schemeClr>
                </a:solidFill>
              </a:rPr>
              <a:t>, </a:t>
            </a:r>
            <a:r>
              <a:rPr lang="de-DE" dirty="0" err="1">
                <a:solidFill>
                  <a:schemeClr val="bg1">
                    <a:lumMod val="50000"/>
                  </a:schemeClr>
                </a:solidFill>
              </a:rPr>
              <a:t>self-assessed</a:t>
            </a:r>
            <a:r>
              <a:rPr lang="de-DE" dirty="0">
                <a:solidFill>
                  <a:schemeClr val="bg1">
                    <a:lumMod val="50000"/>
                  </a:schemeClr>
                </a:solidFill>
              </a:rPr>
              <a:t> Nutrition Knowledge </a:t>
            </a:r>
          </a:p>
          <a:p>
            <a:pPr lvl="1"/>
            <a:r>
              <a:rPr lang="de-DE" dirty="0" err="1">
                <a:solidFill>
                  <a:schemeClr val="bg1">
                    <a:lumMod val="50000"/>
                  </a:schemeClr>
                </a:solidFill>
              </a:rPr>
              <a:t>Selection</a:t>
            </a:r>
            <a:r>
              <a:rPr lang="de-DE" dirty="0">
                <a:solidFill>
                  <a:schemeClr val="bg1">
                    <a:lumMod val="50000"/>
                  </a:schemeClr>
                </a:solidFill>
              </a:rPr>
              <a:t> Data:</a:t>
            </a:r>
          </a:p>
          <a:p>
            <a:pPr lvl="2"/>
            <a:r>
              <a:rPr lang="de-DE" dirty="0" err="1">
                <a:solidFill>
                  <a:schemeClr val="bg1">
                    <a:lumMod val="50000"/>
                  </a:schemeClr>
                </a:solidFill>
              </a:rPr>
              <a:t>Sum</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Calories</a:t>
            </a:r>
            <a:r>
              <a:rPr lang="de-DE" dirty="0">
                <a:solidFill>
                  <a:schemeClr val="bg1">
                    <a:lumMod val="50000"/>
                  </a:schemeClr>
                </a:solidFill>
              </a:rPr>
              <a:t>, </a:t>
            </a:r>
            <a:r>
              <a:rPr lang="de-DE" dirty="0" err="1">
                <a:solidFill>
                  <a:schemeClr val="bg1">
                    <a:lumMod val="50000"/>
                  </a:schemeClr>
                </a:solidFill>
              </a:rPr>
              <a:t>Carbs</a:t>
            </a:r>
            <a:r>
              <a:rPr lang="de-DE" dirty="0">
                <a:solidFill>
                  <a:schemeClr val="bg1">
                    <a:lumMod val="50000"/>
                  </a:schemeClr>
                </a:solidFill>
              </a:rPr>
              <a:t>, Sugar, Protein, </a:t>
            </a:r>
            <a:r>
              <a:rPr lang="de-DE" dirty="0" err="1">
                <a:solidFill>
                  <a:schemeClr val="bg1">
                    <a:lumMod val="50000"/>
                  </a:schemeClr>
                </a:solidFill>
              </a:rPr>
              <a:t>Fats</a:t>
            </a:r>
            <a:r>
              <a:rPr lang="de-DE" dirty="0">
                <a:solidFill>
                  <a:schemeClr val="bg1">
                    <a:lumMod val="50000"/>
                  </a:schemeClr>
                </a:solidFill>
              </a:rPr>
              <a:t> &amp; </a:t>
            </a:r>
            <a:r>
              <a:rPr lang="de-DE" dirty="0" err="1">
                <a:solidFill>
                  <a:schemeClr val="bg1">
                    <a:lumMod val="50000"/>
                  </a:schemeClr>
                </a:solidFill>
              </a:rPr>
              <a:t>Saturated</a:t>
            </a:r>
            <a:r>
              <a:rPr lang="de-DE" dirty="0">
                <a:solidFill>
                  <a:schemeClr val="bg1">
                    <a:lumMod val="50000"/>
                  </a:schemeClr>
                </a:solidFill>
              </a:rPr>
              <a:t> </a:t>
            </a:r>
            <a:r>
              <a:rPr lang="de-DE" dirty="0" err="1">
                <a:solidFill>
                  <a:schemeClr val="bg1">
                    <a:lumMod val="50000"/>
                  </a:schemeClr>
                </a:solidFill>
              </a:rPr>
              <a:t>Fats</a:t>
            </a:r>
            <a:endParaRPr lang="de-DE" dirty="0">
              <a:solidFill>
                <a:schemeClr val="bg1">
                  <a:lumMod val="50000"/>
                </a:schemeClr>
              </a:solidFill>
            </a:endParaRPr>
          </a:p>
          <a:p>
            <a:pPr lvl="2"/>
            <a:r>
              <a:rPr lang="de-DE" dirty="0" err="1">
                <a:solidFill>
                  <a:schemeClr val="bg1">
                    <a:lumMod val="50000"/>
                  </a:schemeClr>
                </a:solidFill>
              </a:rPr>
              <a:t>Number</a:t>
            </a:r>
            <a:r>
              <a:rPr lang="de-DE" dirty="0">
                <a:solidFill>
                  <a:schemeClr val="bg1">
                    <a:lumMod val="50000"/>
                  </a:schemeClr>
                </a:solidFill>
              </a:rPr>
              <a:t>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Fruits</a:t>
            </a:r>
            <a:r>
              <a:rPr lang="de-DE" dirty="0">
                <a:solidFill>
                  <a:schemeClr val="bg1">
                    <a:lumMod val="50000"/>
                  </a:schemeClr>
                </a:solidFill>
              </a:rPr>
              <a:t>/</a:t>
            </a:r>
            <a:r>
              <a:rPr lang="de-DE" dirty="0" err="1">
                <a:solidFill>
                  <a:schemeClr val="bg1">
                    <a:lumMod val="50000"/>
                  </a:schemeClr>
                </a:solidFill>
              </a:rPr>
              <a:t>Vegetables</a:t>
            </a:r>
            <a:r>
              <a:rPr lang="de-DE" dirty="0">
                <a:solidFill>
                  <a:schemeClr val="bg1">
                    <a:lumMod val="50000"/>
                  </a:schemeClr>
                </a:solidFill>
              </a:rPr>
              <a:t>, Nuts, Whole </a:t>
            </a:r>
            <a:r>
              <a:rPr lang="de-DE" dirty="0" err="1">
                <a:solidFill>
                  <a:schemeClr val="bg1">
                    <a:lumMod val="50000"/>
                  </a:schemeClr>
                </a:solidFill>
              </a:rPr>
              <a:t>Grain</a:t>
            </a:r>
            <a:r>
              <a:rPr lang="de-DE" dirty="0">
                <a:solidFill>
                  <a:schemeClr val="bg1">
                    <a:lumMod val="50000"/>
                  </a:schemeClr>
                </a:solidFill>
              </a:rPr>
              <a:t> + </a:t>
            </a:r>
            <a:r>
              <a:rPr lang="de-DE" dirty="0" err="1">
                <a:solidFill>
                  <a:schemeClr val="bg1">
                    <a:lumMod val="50000"/>
                  </a:schemeClr>
                </a:solidFill>
              </a:rPr>
              <a:t>Dairy</a:t>
            </a:r>
            <a:r>
              <a:rPr lang="de-DE" dirty="0">
                <a:solidFill>
                  <a:schemeClr val="bg1">
                    <a:lumMod val="50000"/>
                  </a:schemeClr>
                </a:solidFill>
              </a:rPr>
              <a:t> Products</a:t>
            </a:r>
          </a:p>
          <a:p>
            <a:pPr lvl="2"/>
            <a:r>
              <a:rPr lang="de-DE" dirty="0">
                <a:solidFill>
                  <a:schemeClr val="bg1">
                    <a:lumMod val="50000"/>
                  </a:schemeClr>
                </a:solidFill>
              </a:rPr>
              <a:t>Average </a:t>
            </a:r>
            <a:r>
              <a:rPr lang="de-DE" dirty="0" err="1">
                <a:solidFill>
                  <a:schemeClr val="bg1">
                    <a:lumMod val="50000"/>
                  </a:schemeClr>
                </a:solidFill>
              </a:rPr>
              <a:t>Nutri</a:t>
            </a:r>
            <a:r>
              <a:rPr lang="de-DE" dirty="0">
                <a:solidFill>
                  <a:schemeClr val="bg1">
                    <a:lumMod val="50000"/>
                  </a:schemeClr>
                </a:solidFill>
              </a:rPr>
              <a:t>-Score </a:t>
            </a:r>
            <a:r>
              <a:rPr lang="de-DE" dirty="0" err="1">
                <a:solidFill>
                  <a:schemeClr val="bg1">
                    <a:lumMod val="50000"/>
                  </a:schemeClr>
                </a:solidFill>
              </a:rPr>
              <a:t>of</a:t>
            </a:r>
            <a:r>
              <a:rPr lang="de-DE" dirty="0">
                <a:solidFill>
                  <a:schemeClr val="bg1">
                    <a:lumMod val="50000"/>
                  </a:schemeClr>
                </a:solidFill>
              </a:rPr>
              <a:t> </a:t>
            </a:r>
            <a:r>
              <a:rPr lang="de-DE" dirty="0" err="1">
                <a:solidFill>
                  <a:schemeClr val="bg1">
                    <a:lumMod val="50000"/>
                  </a:schemeClr>
                </a:solidFill>
              </a:rPr>
              <a:t>Selection</a:t>
            </a:r>
            <a:endParaRPr lang="de-DE" dirty="0">
              <a:solidFill>
                <a:schemeClr val="bg1">
                  <a:lumMod val="50000"/>
                </a:schemeClr>
              </a:solidFill>
            </a:endParaRPr>
          </a:p>
          <a:p>
            <a:pPr lvl="2"/>
            <a:r>
              <a:rPr lang="de-DE" dirty="0" err="1">
                <a:solidFill>
                  <a:schemeClr val="bg1">
                    <a:lumMod val="50000"/>
                  </a:schemeClr>
                </a:solidFill>
              </a:rPr>
              <a:t>Achieved</a:t>
            </a:r>
            <a:r>
              <a:rPr lang="de-DE" dirty="0">
                <a:solidFill>
                  <a:schemeClr val="bg1">
                    <a:lumMod val="50000"/>
                  </a:schemeClr>
                </a:solidFill>
              </a:rPr>
              <a:t> Star Score</a:t>
            </a:r>
          </a:p>
          <a:p>
            <a:pPr lvl="1"/>
            <a:r>
              <a:rPr lang="de-DE" dirty="0">
                <a:solidFill>
                  <a:schemeClr val="bg1">
                    <a:lumMod val="50000"/>
                  </a:schemeClr>
                </a:solidFill>
              </a:rPr>
              <a:t>Item Interaction:</a:t>
            </a:r>
          </a:p>
          <a:p>
            <a:pPr lvl="2"/>
            <a:r>
              <a:rPr lang="de-DE" dirty="0">
                <a:solidFill>
                  <a:schemeClr val="bg1">
                    <a:lumMod val="50000"/>
                  </a:schemeClr>
                </a:solidFill>
              </a:rPr>
              <a:t>Food </a:t>
            </a:r>
            <a:r>
              <a:rPr lang="de-DE" dirty="0" err="1">
                <a:solidFill>
                  <a:schemeClr val="bg1">
                    <a:lumMod val="50000"/>
                  </a:schemeClr>
                </a:solidFill>
              </a:rPr>
              <a:t>Product</a:t>
            </a:r>
            <a:r>
              <a:rPr lang="de-DE" dirty="0">
                <a:solidFill>
                  <a:schemeClr val="bg1">
                    <a:lumMod val="50000"/>
                  </a:schemeClr>
                </a:solidFill>
              </a:rPr>
              <a:t> Name + </a:t>
            </a:r>
            <a:r>
              <a:rPr lang="de-DE" dirty="0" err="1">
                <a:solidFill>
                  <a:schemeClr val="bg1">
                    <a:lumMod val="50000"/>
                  </a:schemeClr>
                </a:solidFill>
              </a:rPr>
              <a:t>Category</a:t>
            </a:r>
            <a:endParaRPr lang="de-DE" dirty="0">
              <a:solidFill>
                <a:schemeClr val="bg1">
                  <a:lumMod val="50000"/>
                </a:schemeClr>
              </a:solidFill>
            </a:endParaRPr>
          </a:p>
          <a:p>
            <a:pPr lvl="2"/>
            <a:r>
              <a:rPr lang="de-DE" dirty="0">
                <a:solidFill>
                  <a:schemeClr val="bg1">
                    <a:lumMod val="50000"/>
                  </a:schemeClr>
                </a:solidFill>
              </a:rPr>
              <a:t>Interaction Type (Grab, Release, Select, </a:t>
            </a:r>
            <a:r>
              <a:rPr lang="de-DE" dirty="0" err="1">
                <a:solidFill>
                  <a:schemeClr val="bg1">
                    <a:lumMod val="50000"/>
                  </a:schemeClr>
                </a:solidFill>
              </a:rPr>
              <a:t>Deselect</a:t>
            </a:r>
            <a:r>
              <a:rPr lang="de-DE" dirty="0">
                <a:solidFill>
                  <a:schemeClr val="bg1">
                    <a:lumMod val="50000"/>
                  </a:schemeClr>
                </a:solidFill>
              </a:rPr>
              <a:t>)</a:t>
            </a:r>
          </a:p>
          <a:p>
            <a:pPr lvl="2"/>
            <a:endParaRPr lang="de-DE" dirty="0"/>
          </a:p>
          <a:p>
            <a:pPr lvl="1"/>
            <a:r>
              <a:rPr lang="de-DE" dirty="0">
                <a:solidFill>
                  <a:schemeClr val="bg1">
                    <a:lumMod val="50000"/>
                  </a:schemeClr>
                </a:solidFill>
              </a:rPr>
              <a:t>Time Stamps </a:t>
            </a:r>
            <a:r>
              <a:rPr lang="de-DE" dirty="0" err="1">
                <a:solidFill>
                  <a:schemeClr val="bg1">
                    <a:lumMod val="50000"/>
                  </a:schemeClr>
                </a:solidFill>
              </a:rPr>
              <a:t>for</a:t>
            </a:r>
            <a:r>
              <a:rPr lang="de-DE" dirty="0">
                <a:solidFill>
                  <a:schemeClr val="bg1">
                    <a:lumMod val="50000"/>
                  </a:schemeClr>
                </a:solidFill>
              </a:rPr>
              <a:t> all Interactions</a:t>
            </a:r>
          </a:p>
          <a:p>
            <a:endParaRPr lang="de-DE" dirty="0"/>
          </a:p>
          <a:p>
            <a:r>
              <a:rPr lang="de-DE" dirty="0"/>
              <a:t>SUS Score </a:t>
            </a:r>
            <a:r>
              <a:rPr lang="de-DE" dirty="0" err="1"/>
              <a:t>Questionnaire</a:t>
            </a:r>
            <a:endParaRPr lang="de-DE" dirty="0"/>
          </a:p>
        </p:txBody>
      </p:sp>
    </p:spTree>
    <p:extLst>
      <p:ext uri="{BB962C8B-B14F-4D97-AF65-F5344CB8AC3E}">
        <p14:creationId xmlns:p14="http://schemas.microsoft.com/office/powerpoint/2010/main" val="38229932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Scene Change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35</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(H1)</a:t>
            </a:r>
            <a:r>
              <a:rPr lang="de-DE" dirty="0">
                <a:solidFill>
                  <a:srgbClr val="00205B"/>
                </a:solidFill>
              </a:rPr>
              <a:t>	The Learning Environment </a:t>
            </a:r>
            <a:r>
              <a:rPr lang="de-DE" dirty="0" err="1">
                <a:solidFill>
                  <a:srgbClr val="00205B"/>
                </a:solidFill>
              </a:rPr>
              <a:t>triggers</a:t>
            </a:r>
            <a:r>
              <a:rPr lang="de-DE" dirty="0">
                <a:solidFill>
                  <a:srgbClr val="00205B"/>
                </a:solidFill>
              </a:rPr>
              <a:t> a </a:t>
            </a:r>
            <a:r>
              <a:rPr lang="de-DE" dirty="0" err="1">
                <a:solidFill>
                  <a:srgbClr val="00205B"/>
                </a:solidFill>
              </a:rPr>
              <a:t>learning</a:t>
            </a:r>
            <a:r>
              <a:rPr lang="de-DE" dirty="0">
                <a:solidFill>
                  <a:srgbClr val="00205B"/>
                </a:solidFill>
              </a:rPr>
              <a:t> </a:t>
            </a:r>
            <a:r>
              <a:rPr lang="de-DE" dirty="0" err="1">
                <a:solidFill>
                  <a:srgbClr val="00205B"/>
                </a:solidFill>
              </a:rPr>
              <a:t>effect</a:t>
            </a:r>
            <a:endParaRPr lang="de-DE" dirty="0">
              <a:solidFill>
                <a:srgbClr val="00205B"/>
              </a:solidFill>
            </a:endParaRPr>
          </a:p>
          <a:p>
            <a:endParaRPr lang="de-DE" dirty="0"/>
          </a:p>
          <a:p>
            <a:endParaRPr lang="de-DE" dirty="0"/>
          </a:p>
        </p:txBody>
      </p:sp>
      <p:graphicFrame>
        <p:nvGraphicFramePr>
          <p:cNvPr id="5" name="Tabelle 4">
            <a:extLst>
              <a:ext uri="{FF2B5EF4-FFF2-40B4-BE49-F238E27FC236}">
                <a16:creationId xmlns:a16="http://schemas.microsoft.com/office/drawing/2014/main" id="{1429EB4F-FDBA-11CD-58DB-2C3096971D72}"/>
              </a:ext>
            </a:extLst>
          </p:cNvPr>
          <p:cNvGraphicFramePr>
            <a:graphicFrameLocks noGrp="1"/>
          </p:cNvGraphicFramePr>
          <p:nvPr>
            <p:extLst>
              <p:ext uri="{D42A27DB-BD31-4B8C-83A1-F6EECF244321}">
                <p14:modId xmlns:p14="http://schemas.microsoft.com/office/powerpoint/2010/main" val="1459021227"/>
              </p:ext>
            </p:extLst>
          </p:nvPr>
        </p:nvGraphicFramePr>
        <p:xfrm>
          <a:off x="512618" y="1525373"/>
          <a:ext cx="8114001" cy="4820920"/>
        </p:xfrm>
        <a:graphic>
          <a:graphicData uri="http://schemas.openxmlformats.org/drawingml/2006/table">
            <a:tbl>
              <a:tblPr firstRow="1" bandRow="1">
                <a:tableStyleId>{5C22544A-7EE6-4342-B048-85BDC9FD1C3A}</a:tableStyleId>
              </a:tblPr>
              <a:tblGrid>
                <a:gridCol w="2704667">
                  <a:extLst>
                    <a:ext uri="{9D8B030D-6E8A-4147-A177-3AD203B41FA5}">
                      <a16:colId xmlns:a16="http://schemas.microsoft.com/office/drawing/2014/main" val="3268795834"/>
                    </a:ext>
                  </a:extLst>
                </a:gridCol>
                <a:gridCol w="2704667">
                  <a:extLst>
                    <a:ext uri="{9D8B030D-6E8A-4147-A177-3AD203B41FA5}">
                      <a16:colId xmlns:a16="http://schemas.microsoft.com/office/drawing/2014/main" val="714180412"/>
                    </a:ext>
                  </a:extLst>
                </a:gridCol>
                <a:gridCol w="2704667">
                  <a:extLst>
                    <a:ext uri="{9D8B030D-6E8A-4147-A177-3AD203B41FA5}">
                      <a16:colId xmlns:a16="http://schemas.microsoft.com/office/drawing/2014/main" val="1355280444"/>
                    </a:ext>
                  </a:extLst>
                </a:gridCol>
              </a:tblGrid>
              <a:tr h="370840">
                <a:tc>
                  <a:txBody>
                    <a:bodyPr/>
                    <a:lstStyle/>
                    <a:p>
                      <a:pPr algn="ctr"/>
                      <a:r>
                        <a:rPr lang="de-DE" dirty="0" err="1"/>
                        <a:t>Criterion</a:t>
                      </a:r>
                      <a:endParaRPr lang="de-DE" dirty="0"/>
                    </a:p>
                  </a:txBody>
                  <a:tcPr>
                    <a:solidFill>
                      <a:srgbClr val="00205B"/>
                    </a:solidFill>
                  </a:tcPr>
                </a:tc>
                <a:tc>
                  <a:txBody>
                    <a:bodyPr/>
                    <a:lstStyle/>
                    <a:p>
                      <a:pPr algn="ctr"/>
                      <a:r>
                        <a:rPr lang="de-DE" dirty="0" err="1"/>
                        <a:t>Full</a:t>
                      </a:r>
                      <a:r>
                        <a:rPr lang="de-DE" dirty="0"/>
                        <a:t> </a:t>
                      </a:r>
                      <a:r>
                        <a:rPr lang="de-DE" dirty="0">
                          <a:sym typeface="Wingdings" panose="05000000000000000000" pitchFamily="2" charset="2"/>
                        </a:rPr>
                        <a:t> </a:t>
                      </a:r>
                      <a:r>
                        <a:rPr lang="de-DE" dirty="0" err="1">
                          <a:sym typeface="Wingdings" panose="05000000000000000000" pitchFamily="2" charset="2"/>
                        </a:rPr>
                        <a:t>Reduced</a:t>
                      </a:r>
                      <a:r>
                        <a:rPr lang="de-DE" dirty="0">
                          <a:sym typeface="Wingdings" panose="05000000000000000000" pitchFamily="2" charset="2"/>
                        </a:rPr>
                        <a:t> Scene</a:t>
                      </a:r>
                      <a:endParaRPr lang="de-DE" dirty="0"/>
                    </a:p>
                  </a:txBody>
                  <a:tcPr>
                    <a:solidFill>
                      <a:srgbClr val="00205B"/>
                    </a:solidFill>
                  </a:tcPr>
                </a:tc>
                <a:tc>
                  <a:txBody>
                    <a:bodyPr/>
                    <a:lstStyle/>
                    <a:p>
                      <a:pPr algn="ctr"/>
                      <a:r>
                        <a:rPr lang="de-DE" dirty="0" err="1"/>
                        <a:t>Reduced</a:t>
                      </a:r>
                      <a:r>
                        <a:rPr lang="de-DE" dirty="0"/>
                        <a:t> </a:t>
                      </a:r>
                      <a:r>
                        <a:rPr lang="de-DE" dirty="0">
                          <a:sym typeface="Wingdings" panose="05000000000000000000" pitchFamily="2" charset="2"/>
                        </a:rPr>
                        <a:t> </a:t>
                      </a:r>
                      <a:r>
                        <a:rPr lang="de-DE" dirty="0" err="1">
                          <a:sym typeface="Wingdings" panose="05000000000000000000" pitchFamily="2" charset="2"/>
                        </a:rPr>
                        <a:t>Full</a:t>
                      </a:r>
                      <a:r>
                        <a:rPr lang="de-DE" dirty="0">
                          <a:sym typeface="Wingdings" panose="05000000000000000000" pitchFamily="2" charset="2"/>
                        </a:rPr>
                        <a:t> Scene</a:t>
                      </a:r>
                      <a:endParaRPr lang="de-DE" dirty="0"/>
                    </a:p>
                  </a:txBody>
                  <a:tcPr>
                    <a:solidFill>
                      <a:srgbClr val="00205B"/>
                    </a:solidFill>
                  </a:tcPr>
                </a:tc>
                <a:extLst>
                  <a:ext uri="{0D108BD9-81ED-4DB2-BD59-A6C34878D82A}">
                    <a16:rowId xmlns:a16="http://schemas.microsoft.com/office/drawing/2014/main" val="1239875066"/>
                  </a:ext>
                </a:extLst>
              </a:tr>
              <a:tr h="370840">
                <a:tc>
                  <a:txBody>
                    <a:bodyPr/>
                    <a:lstStyle/>
                    <a:p>
                      <a:pPr algn="ctr"/>
                      <a:r>
                        <a:rPr lang="de-DE" dirty="0"/>
                        <a:t>Energy Level</a:t>
                      </a:r>
                    </a:p>
                  </a:txBody>
                  <a:tcPr/>
                </a:tc>
                <a:tc>
                  <a:txBody>
                    <a:bodyPr/>
                    <a:lstStyle/>
                    <a:p>
                      <a:pPr algn="ctr"/>
                      <a:r>
                        <a:rPr lang="de-DE" dirty="0"/>
                        <a:t>198.5 kcal (0.089)</a:t>
                      </a:r>
                    </a:p>
                  </a:txBody>
                  <a:tcPr/>
                </a:tc>
                <a:tc>
                  <a:txBody>
                    <a:bodyPr/>
                    <a:lstStyle/>
                    <a:p>
                      <a:pPr algn="ctr"/>
                      <a:r>
                        <a:rPr lang="de-DE" dirty="0"/>
                        <a:t>425.5 kcal (0.165)</a:t>
                      </a:r>
                    </a:p>
                  </a:txBody>
                  <a:tcPr/>
                </a:tc>
                <a:extLst>
                  <a:ext uri="{0D108BD9-81ED-4DB2-BD59-A6C34878D82A}">
                    <a16:rowId xmlns:a16="http://schemas.microsoft.com/office/drawing/2014/main" val="1271185437"/>
                  </a:ext>
                </a:extLst>
              </a:tr>
              <a:tr h="370840">
                <a:tc>
                  <a:txBody>
                    <a:bodyPr/>
                    <a:lstStyle/>
                    <a:p>
                      <a:pPr algn="ctr"/>
                      <a:r>
                        <a:rPr lang="de-DE" dirty="0" err="1"/>
                        <a:t>Carbohydrates</a:t>
                      </a:r>
                      <a:endParaRPr lang="de-DE" dirty="0"/>
                    </a:p>
                  </a:txBody>
                  <a:tcPr/>
                </a:tc>
                <a:tc>
                  <a:txBody>
                    <a:bodyPr/>
                    <a:lstStyle/>
                    <a:p>
                      <a:pPr algn="ctr"/>
                      <a:r>
                        <a:rPr lang="de-DE" dirty="0"/>
                        <a:t>3.26 g (-0.037)</a:t>
                      </a:r>
                    </a:p>
                  </a:txBody>
                  <a:tcPr/>
                </a:tc>
                <a:tc>
                  <a:txBody>
                    <a:bodyPr/>
                    <a:lstStyle/>
                    <a:p>
                      <a:pPr algn="ctr"/>
                      <a:r>
                        <a:rPr lang="de-DE" dirty="0"/>
                        <a:t>72.96 g (0.052)</a:t>
                      </a:r>
                    </a:p>
                  </a:txBody>
                  <a:tcPr/>
                </a:tc>
                <a:extLst>
                  <a:ext uri="{0D108BD9-81ED-4DB2-BD59-A6C34878D82A}">
                    <a16:rowId xmlns:a16="http://schemas.microsoft.com/office/drawing/2014/main" val="1375594624"/>
                  </a:ext>
                </a:extLst>
              </a:tr>
              <a:tr h="370840">
                <a:tc>
                  <a:txBody>
                    <a:bodyPr/>
                    <a:lstStyle/>
                    <a:p>
                      <a:pPr algn="ctr"/>
                      <a:r>
                        <a:rPr lang="de-DE" sz="1600" dirty="0"/>
                        <a:t>Sugar</a:t>
                      </a:r>
                      <a:endParaRPr lang="de-DE" dirty="0"/>
                    </a:p>
                  </a:txBody>
                  <a:tcPr/>
                </a:tc>
                <a:tc>
                  <a:txBody>
                    <a:bodyPr/>
                    <a:lstStyle/>
                    <a:p>
                      <a:pPr algn="ctr"/>
                      <a:r>
                        <a:rPr lang="de-DE" sz="1600" dirty="0"/>
                        <a:t>21.66 g (0.037)</a:t>
                      </a:r>
                    </a:p>
                  </a:txBody>
                  <a:tcPr/>
                </a:tc>
                <a:tc>
                  <a:txBody>
                    <a:bodyPr/>
                    <a:lstStyle/>
                    <a:p>
                      <a:pPr algn="ctr"/>
                      <a:r>
                        <a:rPr lang="de-DE" sz="1600" dirty="0"/>
                        <a:t>6.8 g (-0.004)</a:t>
                      </a:r>
                    </a:p>
                  </a:txBody>
                  <a:tcPr/>
                </a:tc>
                <a:extLst>
                  <a:ext uri="{0D108BD9-81ED-4DB2-BD59-A6C34878D82A}">
                    <a16:rowId xmlns:a16="http://schemas.microsoft.com/office/drawing/2014/main" val="3765322779"/>
                  </a:ext>
                </a:extLst>
              </a:tr>
              <a:tr h="370840">
                <a:tc>
                  <a:txBody>
                    <a:bodyPr/>
                    <a:lstStyle/>
                    <a:p>
                      <a:pPr algn="ctr"/>
                      <a:r>
                        <a:rPr lang="de-DE" dirty="0"/>
                        <a:t>Protein</a:t>
                      </a:r>
                    </a:p>
                  </a:txBody>
                  <a:tcPr/>
                </a:tc>
                <a:tc>
                  <a:txBody>
                    <a:bodyPr/>
                    <a:lstStyle/>
                    <a:p>
                      <a:pPr algn="ctr"/>
                      <a:r>
                        <a:rPr lang="de-DE" dirty="0"/>
                        <a:t>21.38 g (0.028)</a:t>
                      </a:r>
                    </a:p>
                  </a:txBody>
                  <a:tcPr/>
                </a:tc>
                <a:tc>
                  <a:txBody>
                    <a:bodyPr/>
                    <a:lstStyle/>
                    <a:p>
                      <a:pPr algn="ctr"/>
                      <a:r>
                        <a:rPr lang="de-DE" dirty="0"/>
                        <a:t>35.18 g (0.012)</a:t>
                      </a:r>
                    </a:p>
                  </a:txBody>
                  <a:tcPr/>
                </a:tc>
                <a:extLst>
                  <a:ext uri="{0D108BD9-81ED-4DB2-BD59-A6C34878D82A}">
                    <a16:rowId xmlns:a16="http://schemas.microsoft.com/office/drawing/2014/main" val="577364727"/>
                  </a:ext>
                </a:extLst>
              </a:tr>
              <a:tr h="370840">
                <a:tc>
                  <a:txBody>
                    <a:bodyPr/>
                    <a:lstStyle/>
                    <a:p>
                      <a:pPr algn="ctr"/>
                      <a:r>
                        <a:rPr lang="de-DE" dirty="0" err="1"/>
                        <a:t>Fats</a:t>
                      </a:r>
                      <a:endParaRPr lang="de-DE" dirty="0"/>
                    </a:p>
                  </a:txBody>
                  <a:tcPr/>
                </a:tc>
                <a:tc>
                  <a:txBody>
                    <a:bodyPr/>
                    <a:lstStyle/>
                    <a:p>
                      <a:pPr algn="ctr"/>
                      <a:r>
                        <a:rPr lang="de-DE" dirty="0"/>
                        <a:t>13.14 g (0.026)</a:t>
                      </a:r>
                    </a:p>
                  </a:txBody>
                  <a:tcPr/>
                </a:tc>
                <a:tc>
                  <a:txBody>
                    <a:bodyPr/>
                    <a:lstStyle/>
                    <a:p>
                      <a:pPr algn="ctr"/>
                      <a:r>
                        <a:rPr lang="de-DE" dirty="0"/>
                        <a:t>-3.52 g (-0.061)</a:t>
                      </a:r>
                    </a:p>
                  </a:txBody>
                  <a:tcPr/>
                </a:tc>
                <a:extLst>
                  <a:ext uri="{0D108BD9-81ED-4DB2-BD59-A6C34878D82A}">
                    <a16:rowId xmlns:a16="http://schemas.microsoft.com/office/drawing/2014/main" val="2787896210"/>
                  </a:ext>
                </a:extLst>
              </a:tr>
              <a:tr h="370840">
                <a:tc>
                  <a:txBody>
                    <a:bodyPr/>
                    <a:lstStyle/>
                    <a:p>
                      <a:pPr algn="ctr"/>
                      <a:r>
                        <a:rPr lang="de-DE" sz="1600" dirty="0" err="1"/>
                        <a:t>Saturated</a:t>
                      </a:r>
                      <a:r>
                        <a:rPr lang="de-DE" sz="1600" dirty="0"/>
                        <a:t> </a:t>
                      </a:r>
                      <a:r>
                        <a:rPr lang="de-DE" sz="1600" dirty="0" err="1"/>
                        <a:t>Fats</a:t>
                      </a:r>
                      <a:endParaRPr lang="de-DE" sz="1600" dirty="0"/>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6.01 g (0.012)</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3.08 g (-0.019)</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4195975434"/>
                  </a:ext>
                </a:extLst>
              </a:tr>
              <a:tr h="370840">
                <a:tc>
                  <a:txBody>
                    <a:bodyPr/>
                    <a:lstStyle/>
                    <a:p>
                      <a:pPr algn="ctr"/>
                      <a:r>
                        <a:rPr lang="de-DE" dirty="0"/>
                        <a:t>#Fruits/Vegetables</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t>1.2</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t>1.8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2298372820"/>
                  </a:ext>
                </a:extLst>
              </a:tr>
              <a:tr h="370840">
                <a:tc>
                  <a:txBody>
                    <a:bodyPr/>
                    <a:lstStyle/>
                    <a:p>
                      <a:pPr algn="ctr"/>
                      <a:r>
                        <a:rPr lang="de-DE" dirty="0"/>
                        <a:t>#Nuts</a:t>
                      </a:r>
                    </a:p>
                  </a:txBody>
                  <a:tcPr/>
                </a:tc>
                <a:tc>
                  <a:txBody>
                    <a:bodyPr/>
                    <a:lstStyle/>
                    <a:p>
                      <a:pPr algn="ctr"/>
                      <a:r>
                        <a:rPr lang="de-DE" dirty="0"/>
                        <a:t>0.1</a:t>
                      </a:r>
                    </a:p>
                  </a:txBody>
                  <a:tcPr/>
                </a:tc>
                <a:tc>
                  <a:txBody>
                    <a:bodyPr/>
                    <a:lstStyle/>
                    <a:p>
                      <a:pPr algn="ctr"/>
                      <a:r>
                        <a:rPr lang="de-DE" dirty="0"/>
                        <a:t>0</a:t>
                      </a:r>
                    </a:p>
                  </a:txBody>
                  <a:tcPr/>
                </a:tc>
                <a:extLst>
                  <a:ext uri="{0D108BD9-81ED-4DB2-BD59-A6C34878D82A}">
                    <a16:rowId xmlns:a16="http://schemas.microsoft.com/office/drawing/2014/main" val="4171087030"/>
                  </a:ext>
                </a:extLst>
              </a:tr>
              <a:tr h="370840">
                <a:tc>
                  <a:txBody>
                    <a:bodyPr/>
                    <a:lstStyle/>
                    <a:p>
                      <a:pPr algn="ctr"/>
                      <a:r>
                        <a:rPr lang="de-DE" dirty="0"/>
                        <a:t>#Whole </a:t>
                      </a:r>
                      <a:r>
                        <a:rPr lang="de-DE" dirty="0" err="1"/>
                        <a:t>Grain</a:t>
                      </a:r>
                      <a:endParaRPr lang="de-DE" dirty="0"/>
                    </a:p>
                  </a:txBody>
                  <a:tcPr/>
                </a:tc>
                <a:tc>
                  <a:txBody>
                    <a:bodyPr/>
                    <a:lstStyle/>
                    <a:p>
                      <a:pPr algn="ctr"/>
                      <a:r>
                        <a:rPr lang="de-DE" dirty="0"/>
                        <a:t>-0.3</a:t>
                      </a:r>
                    </a:p>
                  </a:txBody>
                  <a:tcPr/>
                </a:tc>
                <a:tc>
                  <a:txBody>
                    <a:bodyPr/>
                    <a:lstStyle/>
                    <a:p>
                      <a:pPr algn="ctr"/>
                      <a:r>
                        <a:rPr lang="de-DE" dirty="0"/>
                        <a:t>3.2</a:t>
                      </a:r>
                    </a:p>
                  </a:txBody>
                  <a:tcPr/>
                </a:tc>
                <a:extLst>
                  <a:ext uri="{0D108BD9-81ED-4DB2-BD59-A6C34878D82A}">
                    <a16:rowId xmlns:a16="http://schemas.microsoft.com/office/drawing/2014/main" val="136522609"/>
                  </a:ext>
                </a:extLst>
              </a:tr>
              <a:tr h="370840">
                <a:tc>
                  <a:txBody>
                    <a:bodyPr/>
                    <a:lstStyle/>
                    <a:p>
                      <a:pPr algn="ctr"/>
                      <a:r>
                        <a:rPr lang="de-DE" dirty="0"/>
                        <a:t>#Dairy Products</a:t>
                      </a:r>
                    </a:p>
                  </a:txBody>
                  <a:tcPr/>
                </a:tc>
                <a:tc>
                  <a:txBody>
                    <a:bodyPr/>
                    <a:lstStyle/>
                    <a:p>
                      <a:pPr algn="ctr"/>
                      <a:r>
                        <a:rPr lang="de-DE" dirty="0"/>
                        <a:t>0.9</a:t>
                      </a:r>
                    </a:p>
                  </a:txBody>
                  <a:tcPr/>
                </a:tc>
                <a:tc>
                  <a:txBody>
                    <a:bodyPr/>
                    <a:lstStyle/>
                    <a:p>
                      <a:pPr algn="ctr"/>
                      <a:r>
                        <a:rPr lang="de-DE" dirty="0"/>
                        <a:t>-0.4</a:t>
                      </a:r>
                    </a:p>
                  </a:txBody>
                  <a:tcPr/>
                </a:tc>
                <a:extLst>
                  <a:ext uri="{0D108BD9-81ED-4DB2-BD59-A6C34878D82A}">
                    <a16:rowId xmlns:a16="http://schemas.microsoft.com/office/drawing/2014/main" val="3851521321"/>
                  </a:ext>
                </a:extLst>
              </a:tr>
              <a:tr h="370840">
                <a:tc>
                  <a:txBody>
                    <a:bodyPr/>
                    <a:lstStyle/>
                    <a:p>
                      <a:pPr algn="ctr"/>
                      <a:r>
                        <a:rPr lang="de-DE" dirty="0"/>
                        <a:t>Average </a:t>
                      </a:r>
                      <a:r>
                        <a:rPr lang="de-DE" dirty="0" err="1"/>
                        <a:t>Nutri</a:t>
                      </a:r>
                      <a:r>
                        <a:rPr lang="de-DE" dirty="0"/>
                        <a:t>-Score Value</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t>1.778</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t>-4.460</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2667690487"/>
                  </a:ext>
                </a:extLst>
              </a:tr>
              <a:tr h="370840">
                <a:tc>
                  <a:txBody>
                    <a:bodyPr/>
                    <a:lstStyle/>
                    <a:p>
                      <a:pPr algn="ctr"/>
                      <a:r>
                        <a:rPr lang="de-DE" dirty="0" err="1"/>
                        <a:t>Achieved</a:t>
                      </a:r>
                      <a:r>
                        <a:rPr lang="de-DE" dirty="0"/>
                        <a:t> Star Score</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t>0.5</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t>0.8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1871398415"/>
                  </a:ext>
                </a:extLst>
              </a:tr>
            </a:tbl>
          </a:graphicData>
        </a:graphic>
      </p:graphicFrame>
    </p:spTree>
    <p:extLst>
      <p:ext uri="{BB962C8B-B14F-4D97-AF65-F5344CB8AC3E}">
        <p14:creationId xmlns:p14="http://schemas.microsoft.com/office/powerpoint/2010/main" val="34134665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Scene Change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36</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(H1)</a:t>
            </a:r>
            <a:r>
              <a:rPr lang="de-DE" dirty="0">
                <a:solidFill>
                  <a:srgbClr val="00205B"/>
                </a:solidFill>
              </a:rPr>
              <a:t>	The Learning Environment </a:t>
            </a:r>
            <a:r>
              <a:rPr lang="de-DE" dirty="0" err="1">
                <a:solidFill>
                  <a:srgbClr val="00205B"/>
                </a:solidFill>
              </a:rPr>
              <a:t>triggers</a:t>
            </a:r>
            <a:r>
              <a:rPr lang="de-DE" dirty="0">
                <a:solidFill>
                  <a:srgbClr val="00205B"/>
                </a:solidFill>
              </a:rPr>
              <a:t> a </a:t>
            </a:r>
            <a:r>
              <a:rPr lang="de-DE" dirty="0" err="1">
                <a:solidFill>
                  <a:srgbClr val="00205B"/>
                </a:solidFill>
              </a:rPr>
              <a:t>learning</a:t>
            </a:r>
            <a:r>
              <a:rPr lang="de-DE" dirty="0">
                <a:solidFill>
                  <a:srgbClr val="00205B"/>
                </a:solidFill>
              </a:rPr>
              <a:t> </a:t>
            </a:r>
            <a:r>
              <a:rPr lang="de-DE" dirty="0" err="1">
                <a:solidFill>
                  <a:srgbClr val="00205B"/>
                </a:solidFill>
              </a:rPr>
              <a:t>effect</a:t>
            </a:r>
            <a:endParaRPr lang="de-DE" dirty="0">
              <a:solidFill>
                <a:srgbClr val="00205B"/>
              </a:solidFill>
            </a:endParaRPr>
          </a:p>
          <a:p>
            <a:endParaRPr lang="de-DE" dirty="0"/>
          </a:p>
          <a:p>
            <a:endParaRPr lang="de-DE" dirty="0"/>
          </a:p>
        </p:txBody>
      </p:sp>
      <p:graphicFrame>
        <p:nvGraphicFramePr>
          <p:cNvPr id="5" name="Tabelle 4">
            <a:extLst>
              <a:ext uri="{FF2B5EF4-FFF2-40B4-BE49-F238E27FC236}">
                <a16:creationId xmlns:a16="http://schemas.microsoft.com/office/drawing/2014/main" id="{1429EB4F-FDBA-11CD-58DB-2C3096971D72}"/>
              </a:ext>
            </a:extLst>
          </p:cNvPr>
          <p:cNvGraphicFramePr>
            <a:graphicFrameLocks noGrp="1"/>
          </p:cNvGraphicFramePr>
          <p:nvPr>
            <p:extLst>
              <p:ext uri="{D42A27DB-BD31-4B8C-83A1-F6EECF244321}">
                <p14:modId xmlns:p14="http://schemas.microsoft.com/office/powerpoint/2010/main" val="3794890566"/>
              </p:ext>
            </p:extLst>
          </p:nvPr>
        </p:nvGraphicFramePr>
        <p:xfrm>
          <a:off x="512618" y="1525373"/>
          <a:ext cx="8114001" cy="4820920"/>
        </p:xfrm>
        <a:graphic>
          <a:graphicData uri="http://schemas.openxmlformats.org/drawingml/2006/table">
            <a:tbl>
              <a:tblPr firstRow="1" bandRow="1">
                <a:tableStyleId>{5C22544A-7EE6-4342-B048-85BDC9FD1C3A}</a:tableStyleId>
              </a:tblPr>
              <a:tblGrid>
                <a:gridCol w="2704667">
                  <a:extLst>
                    <a:ext uri="{9D8B030D-6E8A-4147-A177-3AD203B41FA5}">
                      <a16:colId xmlns:a16="http://schemas.microsoft.com/office/drawing/2014/main" val="3268795834"/>
                    </a:ext>
                  </a:extLst>
                </a:gridCol>
                <a:gridCol w="2704667">
                  <a:extLst>
                    <a:ext uri="{9D8B030D-6E8A-4147-A177-3AD203B41FA5}">
                      <a16:colId xmlns:a16="http://schemas.microsoft.com/office/drawing/2014/main" val="714180412"/>
                    </a:ext>
                  </a:extLst>
                </a:gridCol>
                <a:gridCol w="2704667">
                  <a:extLst>
                    <a:ext uri="{9D8B030D-6E8A-4147-A177-3AD203B41FA5}">
                      <a16:colId xmlns:a16="http://schemas.microsoft.com/office/drawing/2014/main" val="1355280444"/>
                    </a:ext>
                  </a:extLst>
                </a:gridCol>
              </a:tblGrid>
              <a:tr h="370840">
                <a:tc>
                  <a:txBody>
                    <a:bodyPr/>
                    <a:lstStyle/>
                    <a:p>
                      <a:pPr algn="ctr"/>
                      <a:r>
                        <a:rPr lang="de-DE" dirty="0" err="1"/>
                        <a:t>Criterion</a:t>
                      </a:r>
                      <a:endParaRPr lang="de-DE" dirty="0"/>
                    </a:p>
                  </a:txBody>
                  <a:tcPr>
                    <a:solidFill>
                      <a:srgbClr val="00205B"/>
                    </a:solidFill>
                  </a:tcPr>
                </a:tc>
                <a:tc>
                  <a:txBody>
                    <a:bodyPr/>
                    <a:lstStyle/>
                    <a:p>
                      <a:pPr algn="ctr"/>
                      <a:r>
                        <a:rPr lang="de-DE" dirty="0" err="1"/>
                        <a:t>Full</a:t>
                      </a:r>
                      <a:r>
                        <a:rPr lang="de-DE" dirty="0"/>
                        <a:t> </a:t>
                      </a:r>
                      <a:r>
                        <a:rPr lang="de-DE" dirty="0">
                          <a:sym typeface="Wingdings" panose="05000000000000000000" pitchFamily="2" charset="2"/>
                        </a:rPr>
                        <a:t> </a:t>
                      </a:r>
                      <a:r>
                        <a:rPr lang="de-DE" dirty="0" err="1">
                          <a:sym typeface="Wingdings" panose="05000000000000000000" pitchFamily="2" charset="2"/>
                        </a:rPr>
                        <a:t>Reduced</a:t>
                      </a:r>
                      <a:r>
                        <a:rPr lang="de-DE" dirty="0">
                          <a:sym typeface="Wingdings" panose="05000000000000000000" pitchFamily="2" charset="2"/>
                        </a:rPr>
                        <a:t> Scene</a:t>
                      </a:r>
                      <a:endParaRPr lang="de-DE" dirty="0"/>
                    </a:p>
                  </a:txBody>
                  <a:tcPr>
                    <a:solidFill>
                      <a:srgbClr val="00205B"/>
                    </a:solidFill>
                  </a:tcPr>
                </a:tc>
                <a:tc>
                  <a:txBody>
                    <a:bodyPr/>
                    <a:lstStyle/>
                    <a:p>
                      <a:pPr algn="ctr"/>
                      <a:r>
                        <a:rPr lang="de-DE" dirty="0" err="1"/>
                        <a:t>Reduced</a:t>
                      </a:r>
                      <a:r>
                        <a:rPr lang="de-DE" dirty="0"/>
                        <a:t> </a:t>
                      </a:r>
                      <a:r>
                        <a:rPr lang="de-DE" dirty="0">
                          <a:sym typeface="Wingdings" panose="05000000000000000000" pitchFamily="2" charset="2"/>
                        </a:rPr>
                        <a:t> </a:t>
                      </a:r>
                      <a:r>
                        <a:rPr lang="de-DE" dirty="0" err="1">
                          <a:sym typeface="Wingdings" panose="05000000000000000000" pitchFamily="2" charset="2"/>
                        </a:rPr>
                        <a:t>Full</a:t>
                      </a:r>
                      <a:r>
                        <a:rPr lang="de-DE" dirty="0">
                          <a:sym typeface="Wingdings" panose="05000000000000000000" pitchFamily="2" charset="2"/>
                        </a:rPr>
                        <a:t> Scene</a:t>
                      </a:r>
                      <a:endParaRPr lang="de-DE" dirty="0"/>
                    </a:p>
                  </a:txBody>
                  <a:tcPr>
                    <a:solidFill>
                      <a:srgbClr val="00205B"/>
                    </a:solidFill>
                  </a:tcPr>
                </a:tc>
                <a:extLst>
                  <a:ext uri="{0D108BD9-81ED-4DB2-BD59-A6C34878D82A}">
                    <a16:rowId xmlns:a16="http://schemas.microsoft.com/office/drawing/2014/main" val="1239875066"/>
                  </a:ext>
                </a:extLst>
              </a:tr>
              <a:tr h="370840">
                <a:tc>
                  <a:txBody>
                    <a:bodyPr/>
                    <a:lstStyle/>
                    <a:p>
                      <a:pPr algn="ctr"/>
                      <a:r>
                        <a:rPr lang="de-DE" dirty="0"/>
                        <a:t>Energy Level</a:t>
                      </a:r>
                    </a:p>
                  </a:txBody>
                  <a:tcPr/>
                </a:tc>
                <a:tc>
                  <a:txBody>
                    <a:bodyPr/>
                    <a:lstStyle/>
                    <a:p>
                      <a:pPr algn="ctr"/>
                      <a:r>
                        <a:rPr lang="de-DE" dirty="0"/>
                        <a:t>198.5 kcal (0.089)</a:t>
                      </a:r>
                    </a:p>
                  </a:txBody>
                  <a:tcPr/>
                </a:tc>
                <a:tc>
                  <a:txBody>
                    <a:bodyPr/>
                    <a:lstStyle/>
                    <a:p>
                      <a:pPr algn="ctr"/>
                      <a:r>
                        <a:rPr lang="de-DE" dirty="0"/>
                        <a:t>425.5 kcal (0.165)</a:t>
                      </a:r>
                    </a:p>
                  </a:txBody>
                  <a:tcPr/>
                </a:tc>
                <a:extLst>
                  <a:ext uri="{0D108BD9-81ED-4DB2-BD59-A6C34878D82A}">
                    <a16:rowId xmlns:a16="http://schemas.microsoft.com/office/drawing/2014/main" val="1271185437"/>
                  </a:ext>
                </a:extLst>
              </a:tr>
              <a:tr h="370840">
                <a:tc>
                  <a:txBody>
                    <a:bodyPr/>
                    <a:lstStyle/>
                    <a:p>
                      <a:pPr algn="ctr"/>
                      <a:r>
                        <a:rPr lang="de-DE" dirty="0" err="1"/>
                        <a:t>Carbohydrates</a:t>
                      </a:r>
                      <a:endParaRPr lang="de-DE" dirty="0"/>
                    </a:p>
                  </a:txBody>
                  <a:tcPr/>
                </a:tc>
                <a:tc>
                  <a:txBody>
                    <a:bodyPr/>
                    <a:lstStyle/>
                    <a:p>
                      <a:pPr algn="ctr"/>
                      <a:r>
                        <a:rPr lang="de-DE" dirty="0"/>
                        <a:t>3.26 g (-0.037)</a:t>
                      </a:r>
                    </a:p>
                  </a:txBody>
                  <a:tcPr/>
                </a:tc>
                <a:tc>
                  <a:txBody>
                    <a:bodyPr/>
                    <a:lstStyle/>
                    <a:p>
                      <a:pPr algn="ctr"/>
                      <a:r>
                        <a:rPr lang="de-DE" dirty="0"/>
                        <a:t>72.96 g (0.052)</a:t>
                      </a:r>
                    </a:p>
                  </a:txBody>
                  <a:tcPr/>
                </a:tc>
                <a:extLst>
                  <a:ext uri="{0D108BD9-81ED-4DB2-BD59-A6C34878D82A}">
                    <a16:rowId xmlns:a16="http://schemas.microsoft.com/office/drawing/2014/main" val="1375594624"/>
                  </a:ext>
                </a:extLst>
              </a:tr>
              <a:tr h="370840">
                <a:tc>
                  <a:txBody>
                    <a:bodyPr/>
                    <a:lstStyle/>
                    <a:p>
                      <a:pPr algn="ctr"/>
                      <a:r>
                        <a:rPr lang="de-DE" sz="1600" dirty="0"/>
                        <a:t>Sugar</a:t>
                      </a:r>
                      <a:endParaRPr lang="de-DE" dirty="0"/>
                    </a:p>
                  </a:txBody>
                  <a:tcPr/>
                </a:tc>
                <a:tc>
                  <a:txBody>
                    <a:bodyPr/>
                    <a:lstStyle/>
                    <a:p>
                      <a:pPr algn="ctr"/>
                      <a:r>
                        <a:rPr lang="de-DE" sz="1600" dirty="0"/>
                        <a:t>21.66 g (0.037)</a:t>
                      </a:r>
                    </a:p>
                  </a:txBody>
                  <a:tcPr/>
                </a:tc>
                <a:tc>
                  <a:txBody>
                    <a:bodyPr/>
                    <a:lstStyle/>
                    <a:p>
                      <a:pPr algn="ctr"/>
                      <a:r>
                        <a:rPr lang="de-DE" sz="1600" dirty="0"/>
                        <a:t>6.8 g (-0.004)</a:t>
                      </a:r>
                    </a:p>
                  </a:txBody>
                  <a:tcPr/>
                </a:tc>
                <a:extLst>
                  <a:ext uri="{0D108BD9-81ED-4DB2-BD59-A6C34878D82A}">
                    <a16:rowId xmlns:a16="http://schemas.microsoft.com/office/drawing/2014/main" val="3765322779"/>
                  </a:ext>
                </a:extLst>
              </a:tr>
              <a:tr h="370840">
                <a:tc>
                  <a:txBody>
                    <a:bodyPr/>
                    <a:lstStyle/>
                    <a:p>
                      <a:pPr algn="ctr"/>
                      <a:r>
                        <a:rPr lang="de-DE" dirty="0"/>
                        <a:t>Protein</a:t>
                      </a:r>
                    </a:p>
                  </a:txBody>
                  <a:tcPr/>
                </a:tc>
                <a:tc>
                  <a:txBody>
                    <a:bodyPr/>
                    <a:lstStyle/>
                    <a:p>
                      <a:pPr algn="ctr"/>
                      <a:r>
                        <a:rPr lang="de-DE" dirty="0"/>
                        <a:t>21.38 g (0.028)</a:t>
                      </a:r>
                    </a:p>
                  </a:txBody>
                  <a:tcPr/>
                </a:tc>
                <a:tc>
                  <a:txBody>
                    <a:bodyPr/>
                    <a:lstStyle/>
                    <a:p>
                      <a:pPr algn="ctr"/>
                      <a:r>
                        <a:rPr lang="de-DE" dirty="0"/>
                        <a:t>35.18 g (0.012)</a:t>
                      </a:r>
                    </a:p>
                  </a:txBody>
                  <a:tcPr/>
                </a:tc>
                <a:extLst>
                  <a:ext uri="{0D108BD9-81ED-4DB2-BD59-A6C34878D82A}">
                    <a16:rowId xmlns:a16="http://schemas.microsoft.com/office/drawing/2014/main" val="577364727"/>
                  </a:ext>
                </a:extLst>
              </a:tr>
              <a:tr h="370840">
                <a:tc>
                  <a:txBody>
                    <a:bodyPr/>
                    <a:lstStyle/>
                    <a:p>
                      <a:pPr algn="ctr"/>
                      <a:r>
                        <a:rPr lang="de-DE" dirty="0" err="1"/>
                        <a:t>Fats</a:t>
                      </a:r>
                      <a:endParaRPr lang="de-DE" dirty="0"/>
                    </a:p>
                  </a:txBody>
                  <a:tcPr/>
                </a:tc>
                <a:tc>
                  <a:txBody>
                    <a:bodyPr/>
                    <a:lstStyle/>
                    <a:p>
                      <a:pPr algn="ctr"/>
                      <a:r>
                        <a:rPr lang="de-DE" dirty="0"/>
                        <a:t>13.14 g (0.026)</a:t>
                      </a:r>
                    </a:p>
                  </a:txBody>
                  <a:tcPr/>
                </a:tc>
                <a:tc>
                  <a:txBody>
                    <a:bodyPr/>
                    <a:lstStyle/>
                    <a:p>
                      <a:pPr algn="ctr"/>
                      <a:r>
                        <a:rPr lang="de-DE" dirty="0"/>
                        <a:t>-3.52 g (-0.061)</a:t>
                      </a:r>
                    </a:p>
                  </a:txBody>
                  <a:tcPr/>
                </a:tc>
                <a:extLst>
                  <a:ext uri="{0D108BD9-81ED-4DB2-BD59-A6C34878D82A}">
                    <a16:rowId xmlns:a16="http://schemas.microsoft.com/office/drawing/2014/main" val="2787896210"/>
                  </a:ext>
                </a:extLst>
              </a:tr>
              <a:tr h="370840">
                <a:tc>
                  <a:txBody>
                    <a:bodyPr/>
                    <a:lstStyle/>
                    <a:p>
                      <a:pPr algn="ctr"/>
                      <a:r>
                        <a:rPr lang="de-DE" sz="1600" dirty="0" err="1"/>
                        <a:t>Saturated</a:t>
                      </a:r>
                      <a:r>
                        <a:rPr lang="de-DE" sz="1600" dirty="0"/>
                        <a:t> </a:t>
                      </a:r>
                      <a:r>
                        <a:rPr lang="de-DE" sz="1600" dirty="0" err="1"/>
                        <a:t>Fats</a:t>
                      </a:r>
                      <a:endParaRPr lang="de-DE" sz="1600" dirty="0"/>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6.01 g (0.012)</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3.08 g (-0.019)</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4195975434"/>
                  </a:ext>
                </a:extLst>
              </a:tr>
              <a:tr h="370840">
                <a:tc>
                  <a:txBody>
                    <a:bodyPr/>
                    <a:lstStyle/>
                    <a:p>
                      <a:pPr algn="ctr"/>
                      <a:r>
                        <a:rPr lang="de-DE" dirty="0"/>
                        <a:t>#Fruits/Vegetables</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rgbClr val="00B050"/>
                          </a:solidFill>
                        </a:rPr>
                        <a:t>1.2</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rgbClr val="00B050"/>
                          </a:solidFill>
                        </a:rPr>
                        <a:t>1.8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2298372820"/>
                  </a:ext>
                </a:extLst>
              </a:tr>
              <a:tr h="370840">
                <a:tc>
                  <a:txBody>
                    <a:bodyPr/>
                    <a:lstStyle/>
                    <a:p>
                      <a:pPr algn="ctr"/>
                      <a:r>
                        <a:rPr lang="de-DE" dirty="0"/>
                        <a:t>#Nuts</a:t>
                      </a:r>
                    </a:p>
                  </a:txBody>
                  <a:tcPr/>
                </a:tc>
                <a:tc>
                  <a:txBody>
                    <a:bodyPr/>
                    <a:lstStyle/>
                    <a:p>
                      <a:pPr algn="ctr"/>
                      <a:r>
                        <a:rPr lang="de-DE" dirty="0">
                          <a:solidFill>
                            <a:srgbClr val="00B050"/>
                          </a:solidFill>
                        </a:rPr>
                        <a:t>0.1</a:t>
                      </a:r>
                    </a:p>
                  </a:txBody>
                  <a:tcPr/>
                </a:tc>
                <a:tc>
                  <a:txBody>
                    <a:bodyPr/>
                    <a:lstStyle/>
                    <a:p>
                      <a:pPr algn="ctr"/>
                      <a:r>
                        <a:rPr lang="de-DE" dirty="0">
                          <a:solidFill>
                            <a:srgbClr val="FF0000"/>
                          </a:solidFill>
                        </a:rPr>
                        <a:t>0</a:t>
                      </a:r>
                    </a:p>
                  </a:txBody>
                  <a:tcPr/>
                </a:tc>
                <a:extLst>
                  <a:ext uri="{0D108BD9-81ED-4DB2-BD59-A6C34878D82A}">
                    <a16:rowId xmlns:a16="http://schemas.microsoft.com/office/drawing/2014/main" val="4171087030"/>
                  </a:ext>
                </a:extLst>
              </a:tr>
              <a:tr h="370840">
                <a:tc>
                  <a:txBody>
                    <a:bodyPr/>
                    <a:lstStyle/>
                    <a:p>
                      <a:pPr algn="ctr"/>
                      <a:r>
                        <a:rPr lang="de-DE" dirty="0"/>
                        <a:t>#Whole </a:t>
                      </a:r>
                      <a:r>
                        <a:rPr lang="de-DE" dirty="0" err="1"/>
                        <a:t>Grain</a:t>
                      </a:r>
                      <a:endParaRPr lang="de-DE" dirty="0"/>
                    </a:p>
                  </a:txBody>
                  <a:tcPr/>
                </a:tc>
                <a:tc>
                  <a:txBody>
                    <a:bodyPr/>
                    <a:lstStyle/>
                    <a:p>
                      <a:pPr algn="ctr"/>
                      <a:r>
                        <a:rPr lang="de-DE" dirty="0">
                          <a:solidFill>
                            <a:srgbClr val="FF0000"/>
                          </a:solidFill>
                        </a:rPr>
                        <a:t>-0.3</a:t>
                      </a:r>
                    </a:p>
                  </a:txBody>
                  <a:tcPr/>
                </a:tc>
                <a:tc>
                  <a:txBody>
                    <a:bodyPr/>
                    <a:lstStyle/>
                    <a:p>
                      <a:pPr algn="ctr"/>
                      <a:r>
                        <a:rPr lang="de-DE" dirty="0">
                          <a:solidFill>
                            <a:srgbClr val="00B050"/>
                          </a:solidFill>
                        </a:rPr>
                        <a:t>3.2</a:t>
                      </a:r>
                    </a:p>
                  </a:txBody>
                  <a:tcPr/>
                </a:tc>
                <a:extLst>
                  <a:ext uri="{0D108BD9-81ED-4DB2-BD59-A6C34878D82A}">
                    <a16:rowId xmlns:a16="http://schemas.microsoft.com/office/drawing/2014/main" val="136522609"/>
                  </a:ext>
                </a:extLst>
              </a:tr>
              <a:tr h="370840">
                <a:tc>
                  <a:txBody>
                    <a:bodyPr/>
                    <a:lstStyle/>
                    <a:p>
                      <a:pPr algn="ctr"/>
                      <a:r>
                        <a:rPr lang="de-DE" dirty="0"/>
                        <a:t>#Dairy Products</a:t>
                      </a:r>
                    </a:p>
                  </a:txBody>
                  <a:tcPr/>
                </a:tc>
                <a:tc>
                  <a:txBody>
                    <a:bodyPr/>
                    <a:lstStyle/>
                    <a:p>
                      <a:pPr algn="ctr"/>
                      <a:r>
                        <a:rPr lang="de-DE" dirty="0">
                          <a:solidFill>
                            <a:srgbClr val="00B050"/>
                          </a:solidFill>
                        </a:rPr>
                        <a:t>0.9</a:t>
                      </a:r>
                    </a:p>
                  </a:txBody>
                  <a:tcPr/>
                </a:tc>
                <a:tc>
                  <a:txBody>
                    <a:bodyPr/>
                    <a:lstStyle/>
                    <a:p>
                      <a:pPr algn="ctr"/>
                      <a:r>
                        <a:rPr lang="de-DE" dirty="0">
                          <a:solidFill>
                            <a:srgbClr val="FF0000"/>
                          </a:solidFill>
                        </a:rPr>
                        <a:t>-0.4</a:t>
                      </a:r>
                    </a:p>
                  </a:txBody>
                  <a:tcPr/>
                </a:tc>
                <a:extLst>
                  <a:ext uri="{0D108BD9-81ED-4DB2-BD59-A6C34878D82A}">
                    <a16:rowId xmlns:a16="http://schemas.microsoft.com/office/drawing/2014/main" val="3851521321"/>
                  </a:ext>
                </a:extLst>
              </a:tr>
              <a:tr h="370840">
                <a:tc>
                  <a:txBody>
                    <a:bodyPr/>
                    <a:lstStyle/>
                    <a:p>
                      <a:pPr algn="ctr"/>
                      <a:r>
                        <a:rPr lang="de-DE" dirty="0"/>
                        <a:t>Average </a:t>
                      </a:r>
                      <a:r>
                        <a:rPr lang="de-DE" dirty="0" err="1"/>
                        <a:t>Nutri</a:t>
                      </a:r>
                      <a:r>
                        <a:rPr lang="de-DE" dirty="0"/>
                        <a:t>-Score Value</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rgbClr val="FFFF00"/>
                          </a:solidFill>
                        </a:rPr>
                        <a:t>1.778</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rgbClr val="00B050"/>
                          </a:solidFill>
                        </a:rPr>
                        <a:t>-4.460</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2667690487"/>
                  </a:ext>
                </a:extLst>
              </a:tr>
              <a:tr h="370840">
                <a:tc>
                  <a:txBody>
                    <a:bodyPr/>
                    <a:lstStyle/>
                    <a:p>
                      <a:pPr algn="ctr"/>
                      <a:r>
                        <a:rPr lang="de-DE" dirty="0" err="1"/>
                        <a:t>Achieved</a:t>
                      </a:r>
                      <a:r>
                        <a:rPr lang="de-DE" dirty="0"/>
                        <a:t> Star Score</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rgbClr val="00B050"/>
                          </a:solidFill>
                        </a:rPr>
                        <a:t>0.5</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rgbClr val="00B050"/>
                          </a:solidFill>
                        </a:rPr>
                        <a:t>0.8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1871398415"/>
                  </a:ext>
                </a:extLst>
              </a:tr>
            </a:tbl>
          </a:graphicData>
        </a:graphic>
      </p:graphicFrame>
    </p:spTree>
    <p:extLst>
      <p:ext uri="{BB962C8B-B14F-4D97-AF65-F5344CB8AC3E}">
        <p14:creationId xmlns:p14="http://schemas.microsoft.com/office/powerpoint/2010/main" val="41533890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Scene </a:t>
            </a:r>
            <a:r>
              <a:rPr lang="de-DE" dirty="0" err="1"/>
              <a:t>Comparison</a:t>
            </a:r>
            <a:endParaRPr lang="de-DE" dirty="0"/>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37</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pPr marL="0" indent="0">
              <a:buNone/>
            </a:pPr>
            <a:endParaRPr lang="de-DE" dirty="0"/>
          </a:p>
          <a:p>
            <a:endParaRPr lang="de-DE" dirty="0"/>
          </a:p>
        </p:txBody>
      </p:sp>
      <p:graphicFrame>
        <p:nvGraphicFramePr>
          <p:cNvPr id="5" name="Tabelle 4">
            <a:extLst>
              <a:ext uri="{FF2B5EF4-FFF2-40B4-BE49-F238E27FC236}">
                <a16:creationId xmlns:a16="http://schemas.microsoft.com/office/drawing/2014/main" id="{1429EB4F-FDBA-11CD-58DB-2C3096971D72}"/>
              </a:ext>
            </a:extLst>
          </p:cNvPr>
          <p:cNvGraphicFramePr>
            <a:graphicFrameLocks noGrp="1"/>
          </p:cNvGraphicFramePr>
          <p:nvPr>
            <p:extLst>
              <p:ext uri="{D42A27DB-BD31-4B8C-83A1-F6EECF244321}">
                <p14:modId xmlns:p14="http://schemas.microsoft.com/office/powerpoint/2010/main" val="709086501"/>
              </p:ext>
            </p:extLst>
          </p:nvPr>
        </p:nvGraphicFramePr>
        <p:xfrm>
          <a:off x="512617" y="1247140"/>
          <a:ext cx="8114001" cy="4820920"/>
        </p:xfrm>
        <a:graphic>
          <a:graphicData uri="http://schemas.openxmlformats.org/drawingml/2006/table">
            <a:tbl>
              <a:tblPr firstRow="1" bandRow="1">
                <a:tableStyleId>{5C22544A-7EE6-4342-B048-85BDC9FD1C3A}</a:tableStyleId>
              </a:tblPr>
              <a:tblGrid>
                <a:gridCol w="2704667">
                  <a:extLst>
                    <a:ext uri="{9D8B030D-6E8A-4147-A177-3AD203B41FA5}">
                      <a16:colId xmlns:a16="http://schemas.microsoft.com/office/drawing/2014/main" val="3268795834"/>
                    </a:ext>
                  </a:extLst>
                </a:gridCol>
                <a:gridCol w="2704667">
                  <a:extLst>
                    <a:ext uri="{9D8B030D-6E8A-4147-A177-3AD203B41FA5}">
                      <a16:colId xmlns:a16="http://schemas.microsoft.com/office/drawing/2014/main" val="714180412"/>
                    </a:ext>
                  </a:extLst>
                </a:gridCol>
                <a:gridCol w="2704667">
                  <a:extLst>
                    <a:ext uri="{9D8B030D-6E8A-4147-A177-3AD203B41FA5}">
                      <a16:colId xmlns:a16="http://schemas.microsoft.com/office/drawing/2014/main" val="1355280444"/>
                    </a:ext>
                  </a:extLst>
                </a:gridCol>
              </a:tblGrid>
              <a:tr h="370840">
                <a:tc>
                  <a:txBody>
                    <a:bodyPr/>
                    <a:lstStyle/>
                    <a:p>
                      <a:pPr algn="ctr"/>
                      <a:r>
                        <a:rPr lang="de-DE" dirty="0" err="1"/>
                        <a:t>Criterion</a:t>
                      </a:r>
                      <a:endParaRPr lang="de-DE" dirty="0"/>
                    </a:p>
                  </a:txBody>
                  <a:tcPr>
                    <a:solidFill>
                      <a:srgbClr val="00205B"/>
                    </a:solidFill>
                  </a:tcPr>
                </a:tc>
                <a:tc>
                  <a:txBody>
                    <a:bodyPr/>
                    <a:lstStyle/>
                    <a:p>
                      <a:pPr algn="ctr"/>
                      <a:r>
                        <a:rPr lang="de-DE" dirty="0" err="1"/>
                        <a:t>Full</a:t>
                      </a:r>
                      <a:r>
                        <a:rPr lang="de-DE" dirty="0"/>
                        <a:t> Scene</a:t>
                      </a:r>
                    </a:p>
                  </a:txBody>
                  <a:tcPr>
                    <a:solidFill>
                      <a:srgbClr val="00205B"/>
                    </a:solidFill>
                  </a:tcPr>
                </a:tc>
                <a:tc>
                  <a:txBody>
                    <a:bodyPr/>
                    <a:lstStyle/>
                    <a:p>
                      <a:pPr algn="ctr"/>
                      <a:r>
                        <a:rPr lang="de-DE" dirty="0" err="1"/>
                        <a:t>Reduced</a:t>
                      </a:r>
                      <a:r>
                        <a:rPr lang="de-DE" dirty="0"/>
                        <a:t> </a:t>
                      </a:r>
                      <a:r>
                        <a:rPr lang="de-DE" dirty="0">
                          <a:sym typeface="Wingdings" panose="05000000000000000000" pitchFamily="2" charset="2"/>
                        </a:rPr>
                        <a:t>Scene</a:t>
                      </a:r>
                      <a:endParaRPr lang="de-DE" dirty="0"/>
                    </a:p>
                  </a:txBody>
                  <a:tcPr>
                    <a:solidFill>
                      <a:srgbClr val="00205B"/>
                    </a:solidFill>
                  </a:tcPr>
                </a:tc>
                <a:extLst>
                  <a:ext uri="{0D108BD9-81ED-4DB2-BD59-A6C34878D82A}">
                    <a16:rowId xmlns:a16="http://schemas.microsoft.com/office/drawing/2014/main" val="1239875066"/>
                  </a:ext>
                </a:extLst>
              </a:tr>
              <a:tr h="370840">
                <a:tc>
                  <a:txBody>
                    <a:bodyPr/>
                    <a:lstStyle/>
                    <a:p>
                      <a:pPr algn="ctr"/>
                      <a:r>
                        <a:rPr lang="de-DE" dirty="0"/>
                        <a:t>Energy Level</a:t>
                      </a:r>
                    </a:p>
                  </a:txBody>
                  <a:tcPr/>
                </a:tc>
                <a:tc>
                  <a:txBody>
                    <a:bodyPr/>
                    <a:lstStyle/>
                    <a:p>
                      <a:pPr algn="ctr"/>
                      <a:r>
                        <a:rPr lang="de-DE" dirty="0"/>
                        <a:t>2200.533 kcal (0.810)</a:t>
                      </a:r>
                    </a:p>
                  </a:txBody>
                  <a:tcPr/>
                </a:tc>
                <a:tc>
                  <a:txBody>
                    <a:bodyPr/>
                    <a:lstStyle/>
                    <a:p>
                      <a:pPr algn="ctr"/>
                      <a:r>
                        <a:rPr lang="de-DE" dirty="0"/>
                        <a:t>2191.133 kcal (0.815)</a:t>
                      </a:r>
                    </a:p>
                  </a:txBody>
                  <a:tcPr/>
                </a:tc>
                <a:extLst>
                  <a:ext uri="{0D108BD9-81ED-4DB2-BD59-A6C34878D82A}">
                    <a16:rowId xmlns:a16="http://schemas.microsoft.com/office/drawing/2014/main" val="1271185437"/>
                  </a:ext>
                </a:extLst>
              </a:tr>
              <a:tr h="370840">
                <a:tc>
                  <a:txBody>
                    <a:bodyPr/>
                    <a:lstStyle/>
                    <a:p>
                      <a:pPr algn="ctr"/>
                      <a:r>
                        <a:rPr lang="de-DE" dirty="0" err="1"/>
                        <a:t>Carbohydrates</a:t>
                      </a:r>
                      <a:endParaRPr lang="de-DE" dirty="0"/>
                    </a:p>
                  </a:txBody>
                  <a:tcPr/>
                </a:tc>
                <a:tc>
                  <a:txBody>
                    <a:bodyPr/>
                    <a:lstStyle/>
                    <a:p>
                      <a:pPr algn="ctr"/>
                      <a:r>
                        <a:rPr lang="de-DE" dirty="0"/>
                        <a:t>216.900 g (0.411)</a:t>
                      </a:r>
                    </a:p>
                  </a:txBody>
                  <a:tcPr/>
                </a:tc>
                <a:tc>
                  <a:txBody>
                    <a:bodyPr/>
                    <a:lstStyle/>
                    <a:p>
                      <a:pPr algn="ctr"/>
                      <a:r>
                        <a:rPr lang="de-DE" dirty="0"/>
                        <a:t>194.753 g (0.369)</a:t>
                      </a:r>
                    </a:p>
                  </a:txBody>
                  <a:tcPr/>
                </a:tc>
                <a:extLst>
                  <a:ext uri="{0D108BD9-81ED-4DB2-BD59-A6C34878D82A}">
                    <a16:rowId xmlns:a16="http://schemas.microsoft.com/office/drawing/2014/main" val="1375594624"/>
                  </a:ext>
                </a:extLst>
              </a:tr>
              <a:tr h="370840">
                <a:tc>
                  <a:txBody>
                    <a:bodyPr/>
                    <a:lstStyle/>
                    <a:p>
                      <a:pPr algn="ctr"/>
                      <a:r>
                        <a:rPr lang="de-DE" sz="1600" dirty="0"/>
                        <a:t>Sugar</a:t>
                      </a:r>
                      <a:endParaRPr lang="de-DE" dirty="0"/>
                    </a:p>
                  </a:txBody>
                  <a:tcPr/>
                </a:tc>
                <a:tc>
                  <a:txBody>
                    <a:bodyPr/>
                    <a:lstStyle/>
                    <a:p>
                      <a:pPr algn="ctr"/>
                      <a:r>
                        <a:rPr lang="de-DE" sz="1600" dirty="0"/>
                        <a:t>80.440 g (0.150)</a:t>
                      </a:r>
                    </a:p>
                  </a:txBody>
                  <a:tcPr/>
                </a:tc>
                <a:tc>
                  <a:txBody>
                    <a:bodyPr/>
                    <a:lstStyle/>
                    <a:p>
                      <a:pPr algn="ctr"/>
                      <a:r>
                        <a:rPr lang="de-DE" sz="1600" dirty="0"/>
                        <a:t>92.613 g (0.175)</a:t>
                      </a:r>
                    </a:p>
                  </a:txBody>
                  <a:tcPr/>
                </a:tc>
                <a:extLst>
                  <a:ext uri="{0D108BD9-81ED-4DB2-BD59-A6C34878D82A}">
                    <a16:rowId xmlns:a16="http://schemas.microsoft.com/office/drawing/2014/main" val="3765322779"/>
                  </a:ext>
                </a:extLst>
              </a:tr>
              <a:tr h="370840">
                <a:tc>
                  <a:txBody>
                    <a:bodyPr/>
                    <a:lstStyle/>
                    <a:p>
                      <a:pPr algn="ctr"/>
                      <a:r>
                        <a:rPr lang="de-DE" dirty="0"/>
                        <a:t>Protein</a:t>
                      </a:r>
                    </a:p>
                  </a:txBody>
                  <a:tcPr/>
                </a:tc>
                <a:tc>
                  <a:txBody>
                    <a:bodyPr/>
                    <a:lstStyle/>
                    <a:p>
                      <a:pPr algn="ctr"/>
                      <a:r>
                        <a:rPr lang="de-DE" dirty="0"/>
                        <a:t>107.227 g (0.184)</a:t>
                      </a:r>
                    </a:p>
                  </a:txBody>
                  <a:tcPr/>
                </a:tc>
                <a:tc>
                  <a:txBody>
                    <a:bodyPr/>
                    <a:lstStyle/>
                    <a:p>
                      <a:pPr algn="ctr"/>
                      <a:r>
                        <a:rPr lang="de-DE" dirty="0"/>
                        <a:t>109.753 g (0.199)</a:t>
                      </a:r>
                    </a:p>
                  </a:txBody>
                  <a:tcPr/>
                </a:tc>
                <a:extLst>
                  <a:ext uri="{0D108BD9-81ED-4DB2-BD59-A6C34878D82A}">
                    <a16:rowId xmlns:a16="http://schemas.microsoft.com/office/drawing/2014/main" val="577364727"/>
                  </a:ext>
                </a:extLst>
              </a:tr>
              <a:tr h="370840">
                <a:tc>
                  <a:txBody>
                    <a:bodyPr/>
                    <a:lstStyle/>
                    <a:p>
                      <a:pPr algn="ctr"/>
                      <a:r>
                        <a:rPr lang="de-DE" dirty="0" err="1"/>
                        <a:t>Fats</a:t>
                      </a:r>
                      <a:endParaRPr lang="de-DE" dirty="0"/>
                    </a:p>
                  </a:txBody>
                  <a:tcPr/>
                </a:tc>
                <a:tc>
                  <a:txBody>
                    <a:bodyPr/>
                    <a:lstStyle/>
                    <a:p>
                      <a:pPr algn="ctr"/>
                      <a:r>
                        <a:rPr lang="de-DE" dirty="0"/>
                        <a:t>85.867 g (0.340)</a:t>
                      </a:r>
                    </a:p>
                  </a:txBody>
                  <a:tcPr/>
                </a:tc>
                <a:tc>
                  <a:txBody>
                    <a:bodyPr/>
                    <a:lstStyle/>
                    <a:p>
                      <a:pPr algn="ctr"/>
                      <a:r>
                        <a:rPr lang="de-DE" dirty="0"/>
                        <a:t>95.800 g (0.378)</a:t>
                      </a:r>
                    </a:p>
                  </a:txBody>
                  <a:tcPr/>
                </a:tc>
                <a:extLst>
                  <a:ext uri="{0D108BD9-81ED-4DB2-BD59-A6C34878D82A}">
                    <a16:rowId xmlns:a16="http://schemas.microsoft.com/office/drawing/2014/main" val="2787896210"/>
                  </a:ext>
                </a:extLst>
              </a:tr>
              <a:tr h="370840">
                <a:tc>
                  <a:txBody>
                    <a:bodyPr/>
                    <a:lstStyle/>
                    <a:p>
                      <a:pPr algn="ctr"/>
                      <a:r>
                        <a:rPr lang="de-DE" sz="1600" dirty="0" err="1"/>
                        <a:t>Saturated</a:t>
                      </a:r>
                      <a:r>
                        <a:rPr lang="de-DE" sz="1600" dirty="0"/>
                        <a:t> </a:t>
                      </a:r>
                      <a:r>
                        <a:rPr lang="de-DE" sz="1600" dirty="0" err="1"/>
                        <a:t>Fats</a:t>
                      </a:r>
                      <a:endParaRPr lang="de-DE" sz="1600" dirty="0"/>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28.14 g (0.105)</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t>31.12 g (0.120)</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4195975434"/>
                  </a:ext>
                </a:extLst>
              </a:tr>
              <a:tr h="370840">
                <a:tc>
                  <a:txBody>
                    <a:bodyPr/>
                    <a:lstStyle/>
                    <a:p>
                      <a:pPr algn="ctr"/>
                      <a:r>
                        <a:rPr lang="de-DE" dirty="0"/>
                        <a:t>#Fruits/Vegetables</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6.067</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6.267</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2298372820"/>
                  </a:ext>
                </a:extLst>
              </a:tr>
              <a:tr h="370840">
                <a:tc>
                  <a:txBody>
                    <a:bodyPr/>
                    <a:lstStyle/>
                    <a:p>
                      <a:pPr algn="ctr"/>
                      <a:r>
                        <a:rPr lang="de-DE" dirty="0"/>
                        <a:t>#Nuts</a:t>
                      </a:r>
                    </a:p>
                  </a:txBody>
                  <a:tcPr/>
                </a:tc>
                <a:tc>
                  <a:txBody>
                    <a:bodyPr/>
                    <a:lstStyle/>
                    <a:p>
                      <a:pPr algn="ctr"/>
                      <a:r>
                        <a:rPr lang="de-DE" dirty="0">
                          <a:solidFill>
                            <a:schemeClr val="tx1"/>
                          </a:solidFill>
                        </a:rPr>
                        <a:t>1.2</a:t>
                      </a:r>
                    </a:p>
                  </a:txBody>
                  <a:tcPr/>
                </a:tc>
                <a:tc>
                  <a:txBody>
                    <a:bodyPr/>
                    <a:lstStyle/>
                    <a:p>
                      <a:pPr algn="ctr"/>
                      <a:r>
                        <a:rPr lang="de-DE" dirty="0">
                          <a:solidFill>
                            <a:schemeClr val="tx1"/>
                          </a:solidFill>
                        </a:rPr>
                        <a:t>1.267</a:t>
                      </a:r>
                    </a:p>
                  </a:txBody>
                  <a:tcPr/>
                </a:tc>
                <a:extLst>
                  <a:ext uri="{0D108BD9-81ED-4DB2-BD59-A6C34878D82A}">
                    <a16:rowId xmlns:a16="http://schemas.microsoft.com/office/drawing/2014/main" val="4171087030"/>
                  </a:ext>
                </a:extLst>
              </a:tr>
              <a:tr h="370840">
                <a:tc>
                  <a:txBody>
                    <a:bodyPr/>
                    <a:lstStyle/>
                    <a:p>
                      <a:pPr algn="ctr"/>
                      <a:r>
                        <a:rPr lang="de-DE" dirty="0"/>
                        <a:t>#Whole </a:t>
                      </a:r>
                      <a:r>
                        <a:rPr lang="de-DE" dirty="0" err="1"/>
                        <a:t>Grain</a:t>
                      </a:r>
                      <a:endParaRPr lang="de-DE" dirty="0"/>
                    </a:p>
                  </a:txBody>
                  <a:tcPr/>
                </a:tc>
                <a:tc>
                  <a:txBody>
                    <a:bodyPr/>
                    <a:lstStyle/>
                    <a:p>
                      <a:pPr algn="ctr"/>
                      <a:r>
                        <a:rPr lang="de-DE" dirty="0">
                          <a:solidFill>
                            <a:schemeClr val="tx1"/>
                          </a:solidFill>
                        </a:rPr>
                        <a:t>2.6</a:t>
                      </a:r>
                    </a:p>
                  </a:txBody>
                  <a:tcPr/>
                </a:tc>
                <a:tc>
                  <a:txBody>
                    <a:bodyPr/>
                    <a:lstStyle/>
                    <a:p>
                      <a:pPr algn="ctr"/>
                      <a:r>
                        <a:rPr lang="de-DE" dirty="0">
                          <a:solidFill>
                            <a:schemeClr val="tx1"/>
                          </a:solidFill>
                        </a:rPr>
                        <a:t>1.333</a:t>
                      </a:r>
                    </a:p>
                  </a:txBody>
                  <a:tcPr/>
                </a:tc>
                <a:extLst>
                  <a:ext uri="{0D108BD9-81ED-4DB2-BD59-A6C34878D82A}">
                    <a16:rowId xmlns:a16="http://schemas.microsoft.com/office/drawing/2014/main" val="136522609"/>
                  </a:ext>
                </a:extLst>
              </a:tr>
              <a:tr h="370840">
                <a:tc>
                  <a:txBody>
                    <a:bodyPr/>
                    <a:lstStyle/>
                    <a:p>
                      <a:pPr algn="ctr"/>
                      <a:r>
                        <a:rPr lang="de-DE" dirty="0"/>
                        <a:t>#Dairy Products</a:t>
                      </a:r>
                    </a:p>
                  </a:txBody>
                  <a:tcPr/>
                </a:tc>
                <a:tc>
                  <a:txBody>
                    <a:bodyPr/>
                    <a:lstStyle/>
                    <a:p>
                      <a:pPr algn="ctr"/>
                      <a:r>
                        <a:rPr lang="de-DE" dirty="0">
                          <a:solidFill>
                            <a:schemeClr val="tx1"/>
                          </a:solidFill>
                        </a:rPr>
                        <a:t>1.8</a:t>
                      </a:r>
                    </a:p>
                  </a:txBody>
                  <a:tcPr/>
                </a:tc>
                <a:tc>
                  <a:txBody>
                    <a:bodyPr/>
                    <a:lstStyle/>
                    <a:p>
                      <a:pPr algn="ctr"/>
                      <a:r>
                        <a:rPr lang="de-DE" dirty="0">
                          <a:solidFill>
                            <a:schemeClr val="tx1"/>
                          </a:solidFill>
                        </a:rPr>
                        <a:t>2.533</a:t>
                      </a:r>
                    </a:p>
                  </a:txBody>
                  <a:tcPr/>
                </a:tc>
                <a:extLst>
                  <a:ext uri="{0D108BD9-81ED-4DB2-BD59-A6C34878D82A}">
                    <a16:rowId xmlns:a16="http://schemas.microsoft.com/office/drawing/2014/main" val="3851521321"/>
                  </a:ext>
                </a:extLst>
              </a:tr>
              <a:tr h="370840">
                <a:tc>
                  <a:txBody>
                    <a:bodyPr/>
                    <a:lstStyle/>
                    <a:p>
                      <a:pPr algn="ctr"/>
                      <a:r>
                        <a:rPr lang="de-DE" dirty="0"/>
                        <a:t>Average </a:t>
                      </a:r>
                      <a:r>
                        <a:rPr lang="de-DE" dirty="0" err="1"/>
                        <a:t>Nutri</a:t>
                      </a:r>
                      <a:r>
                        <a:rPr lang="de-DE" dirty="0"/>
                        <a:t>-Score Value</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chemeClr val="tx1"/>
                          </a:solidFill>
                        </a:rPr>
                        <a:t>1.754</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chemeClr val="tx1"/>
                          </a:solidFill>
                        </a:rPr>
                        <a:t>4.426</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2667690487"/>
                  </a:ext>
                </a:extLst>
              </a:tr>
              <a:tr h="370840">
                <a:tc>
                  <a:txBody>
                    <a:bodyPr/>
                    <a:lstStyle/>
                    <a:p>
                      <a:pPr algn="ctr"/>
                      <a:r>
                        <a:rPr lang="de-DE" dirty="0" err="1"/>
                        <a:t>Achieved</a:t>
                      </a:r>
                      <a:r>
                        <a:rPr lang="de-DE" dirty="0"/>
                        <a:t> Star Score</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3</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3.067</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1871398415"/>
                  </a:ext>
                </a:extLst>
              </a:tr>
            </a:tbl>
          </a:graphicData>
        </a:graphic>
      </p:graphicFrame>
    </p:spTree>
    <p:extLst>
      <p:ext uri="{BB962C8B-B14F-4D97-AF65-F5344CB8AC3E}">
        <p14:creationId xmlns:p14="http://schemas.microsoft.com/office/powerpoint/2010/main" val="34177711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Scene Change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38</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(H3)</a:t>
            </a:r>
            <a:r>
              <a:rPr lang="de-DE" dirty="0">
                <a:solidFill>
                  <a:srgbClr val="00205B"/>
                </a:solidFill>
              </a:rPr>
              <a:t>	</a:t>
            </a:r>
            <a:r>
              <a:rPr lang="de-DE" dirty="0" err="1">
                <a:solidFill>
                  <a:srgbClr val="00205B"/>
                </a:solidFill>
              </a:rPr>
              <a:t>Coloring</a:t>
            </a:r>
            <a:r>
              <a:rPr lang="de-DE" dirty="0">
                <a:solidFill>
                  <a:srgbClr val="00205B"/>
                </a:solidFill>
              </a:rPr>
              <a:t> </a:t>
            </a:r>
            <a:r>
              <a:rPr lang="de-DE" dirty="0" err="1">
                <a:solidFill>
                  <a:srgbClr val="00205B"/>
                </a:solidFill>
              </a:rPr>
              <a:t>is</a:t>
            </a:r>
            <a:r>
              <a:rPr lang="de-DE" dirty="0">
                <a:solidFill>
                  <a:srgbClr val="00205B"/>
                </a:solidFill>
              </a:rPr>
              <a:t> </a:t>
            </a:r>
            <a:r>
              <a:rPr lang="de-DE" dirty="0" err="1">
                <a:solidFill>
                  <a:srgbClr val="00205B"/>
                </a:solidFill>
              </a:rPr>
              <a:t>understandable</a:t>
            </a:r>
            <a:r>
              <a:rPr lang="de-DE" dirty="0">
                <a:solidFill>
                  <a:srgbClr val="00205B"/>
                </a:solidFill>
              </a:rPr>
              <a:t> &amp; </a:t>
            </a:r>
            <a:r>
              <a:rPr lang="de-DE" dirty="0" err="1">
                <a:solidFill>
                  <a:srgbClr val="00205B"/>
                </a:solidFill>
              </a:rPr>
              <a:t>influences</a:t>
            </a:r>
            <a:r>
              <a:rPr lang="de-DE" dirty="0">
                <a:solidFill>
                  <a:srgbClr val="00205B"/>
                </a:solidFill>
              </a:rPr>
              <a:t> </a:t>
            </a:r>
            <a:r>
              <a:rPr lang="de-DE" dirty="0" err="1">
                <a:solidFill>
                  <a:srgbClr val="00205B"/>
                </a:solidFill>
              </a:rPr>
              <a:t>Decisions</a:t>
            </a:r>
            <a:r>
              <a:rPr lang="de-DE" dirty="0">
                <a:solidFill>
                  <a:srgbClr val="00205B"/>
                </a:solidFill>
              </a:rPr>
              <a:t> </a:t>
            </a:r>
            <a:r>
              <a:rPr lang="de-DE" dirty="0" err="1">
                <a:solidFill>
                  <a:srgbClr val="00205B"/>
                </a:solidFill>
              </a:rPr>
              <a:t>towards</a:t>
            </a:r>
            <a:r>
              <a:rPr lang="de-DE" dirty="0">
                <a:solidFill>
                  <a:srgbClr val="00205B"/>
                </a:solidFill>
              </a:rPr>
              <a:t> </a:t>
            </a:r>
            <a:r>
              <a:rPr lang="de-DE" dirty="0" err="1">
                <a:solidFill>
                  <a:srgbClr val="00205B"/>
                </a:solidFill>
              </a:rPr>
              <a:t>better</a:t>
            </a:r>
            <a:r>
              <a:rPr lang="de-DE" dirty="0">
                <a:solidFill>
                  <a:srgbClr val="00205B"/>
                </a:solidFill>
              </a:rPr>
              <a:t> </a:t>
            </a:r>
            <a:r>
              <a:rPr lang="de-DE" dirty="0" err="1">
                <a:solidFill>
                  <a:srgbClr val="00205B"/>
                </a:solidFill>
              </a:rPr>
              <a:t>Selection</a:t>
            </a:r>
            <a:endParaRPr lang="de-DE" dirty="0">
              <a:solidFill>
                <a:srgbClr val="00205B"/>
              </a:solidFill>
            </a:endParaRPr>
          </a:p>
        </p:txBody>
      </p:sp>
      <p:graphicFrame>
        <p:nvGraphicFramePr>
          <p:cNvPr id="9" name="Tabelle 8">
            <a:extLst>
              <a:ext uri="{FF2B5EF4-FFF2-40B4-BE49-F238E27FC236}">
                <a16:creationId xmlns:a16="http://schemas.microsoft.com/office/drawing/2014/main" id="{FB7777A3-5B60-1438-33D9-406FF6F05937}"/>
              </a:ext>
            </a:extLst>
          </p:cNvPr>
          <p:cNvGraphicFramePr>
            <a:graphicFrameLocks noGrp="1"/>
          </p:cNvGraphicFramePr>
          <p:nvPr>
            <p:extLst>
              <p:ext uri="{D42A27DB-BD31-4B8C-83A1-F6EECF244321}">
                <p14:modId xmlns:p14="http://schemas.microsoft.com/office/powerpoint/2010/main" val="766013006"/>
              </p:ext>
            </p:extLst>
          </p:nvPr>
        </p:nvGraphicFramePr>
        <p:xfrm>
          <a:off x="512618" y="1525373"/>
          <a:ext cx="8114001" cy="4820920"/>
        </p:xfrm>
        <a:graphic>
          <a:graphicData uri="http://schemas.openxmlformats.org/drawingml/2006/table">
            <a:tbl>
              <a:tblPr firstRow="1" bandRow="1">
                <a:tableStyleId>{5C22544A-7EE6-4342-B048-85BDC9FD1C3A}</a:tableStyleId>
              </a:tblPr>
              <a:tblGrid>
                <a:gridCol w="2704667">
                  <a:extLst>
                    <a:ext uri="{9D8B030D-6E8A-4147-A177-3AD203B41FA5}">
                      <a16:colId xmlns:a16="http://schemas.microsoft.com/office/drawing/2014/main" val="3268795834"/>
                    </a:ext>
                  </a:extLst>
                </a:gridCol>
                <a:gridCol w="2704667">
                  <a:extLst>
                    <a:ext uri="{9D8B030D-6E8A-4147-A177-3AD203B41FA5}">
                      <a16:colId xmlns:a16="http://schemas.microsoft.com/office/drawing/2014/main" val="714180412"/>
                    </a:ext>
                  </a:extLst>
                </a:gridCol>
                <a:gridCol w="2704667">
                  <a:extLst>
                    <a:ext uri="{9D8B030D-6E8A-4147-A177-3AD203B41FA5}">
                      <a16:colId xmlns:a16="http://schemas.microsoft.com/office/drawing/2014/main" val="1355280444"/>
                    </a:ext>
                  </a:extLst>
                </a:gridCol>
              </a:tblGrid>
              <a:tr h="370840">
                <a:tc>
                  <a:txBody>
                    <a:bodyPr/>
                    <a:lstStyle/>
                    <a:p>
                      <a:pPr algn="ctr"/>
                      <a:r>
                        <a:rPr lang="de-DE" dirty="0" err="1"/>
                        <a:t>Criterion</a:t>
                      </a:r>
                      <a:endParaRPr lang="de-DE" dirty="0"/>
                    </a:p>
                  </a:txBody>
                  <a:tcPr>
                    <a:solidFill>
                      <a:srgbClr val="00205B"/>
                    </a:solidFill>
                  </a:tcPr>
                </a:tc>
                <a:tc>
                  <a:txBody>
                    <a:bodyPr/>
                    <a:lstStyle/>
                    <a:p>
                      <a:pPr algn="ctr"/>
                      <a:r>
                        <a:rPr lang="de-DE" dirty="0" err="1"/>
                        <a:t>Full</a:t>
                      </a:r>
                      <a:r>
                        <a:rPr lang="de-DE" dirty="0"/>
                        <a:t> </a:t>
                      </a:r>
                      <a:r>
                        <a:rPr lang="de-DE" dirty="0">
                          <a:sym typeface="Wingdings" panose="05000000000000000000" pitchFamily="2" charset="2"/>
                        </a:rPr>
                        <a:t> </a:t>
                      </a:r>
                      <a:r>
                        <a:rPr lang="de-DE" dirty="0" err="1">
                          <a:sym typeface="Wingdings" panose="05000000000000000000" pitchFamily="2" charset="2"/>
                        </a:rPr>
                        <a:t>Reduced</a:t>
                      </a:r>
                      <a:r>
                        <a:rPr lang="de-DE" dirty="0">
                          <a:sym typeface="Wingdings" panose="05000000000000000000" pitchFamily="2" charset="2"/>
                        </a:rPr>
                        <a:t> Scene</a:t>
                      </a:r>
                      <a:endParaRPr lang="de-DE" dirty="0"/>
                    </a:p>
                  </a:txBody>
                  <a:tcPr>
                    <a:solidFill>
                      <a:srgbClr val="00205B"/>
                    </a:solidFill>
                  </a:tcPr>
                </a:tc>
                <a:tc>
                  <a:txBody>
                    <a:bodyPr/>
                    <a:lstStyle/>
                    <a:p>
                      <a:pPr algn="ctr"/>
                      <a:r>
                        <a:rPr lang="de-DE" dirty="0" err="1"/>
                        <a:t>Reduced</a:t>
                      </a:r>
                      <a:r>
                        <a:rPr lang="de-DE" dirty="0"/>
                        <a:t> </a:t>
                      </a:r>
                      <a:r>
                        <a:rPr lang="de-DE" dirty="0">
                          <a:sym typeface="Wingdings" panose="05000000000000000000" pitchFamily="2" charset="2"/>
                        </a:rPr>
                        <a:t> </a:t>
                      </a:r>
                      <a:r>
                        <a:rPr lang="de-DE" dirty="0" err="1">
                          <a:sym typeface="Wingdings" panose="05000000000000000000" pitchFamily="2" charset="2"/>
                        </a:rPr>
                        <a:t>Full</a:t>
                      </a:r>
                      <a:r>
                        <a:rPr lang="de-DE" dirty="0">
                          <a:sym typeface="Wingdings" panose="05000000000000000000" pitchFamily="2" charset="2"/>
                        </a:rPr>
                        <a:t> Scene</a:t>
                      </a:r>
                      <a:endParaRPr lang="de-DE" dirty="0"/>
                    </a:p>
                  </a:txBody>
                  <a:tcPr>
                    <a:solidFill>
                      <a:srgbClr val="00205B"/>
                    </a:solidFill>
                  </a:tcPr>
                </a:tc>
                <a:extLst>
                  <a:ext uri="{0D108BD9-81ED-4DB2-BD59-A6C34878D82A}">
                    <a16:rowId xmlns:a16="http://schemas.microsoft.com/office/drawing/2014/main" val="1239875066"/>
                  </a:ext>
                </a:extLst>
              </a:tr>
              <a:tr h="370840">
                <a:tc>
                  <a:txBody>
                    <a:bodyPr/>
                    <a:lstStyle/>
                    <a:p>
                      <a:pPr algn="ctr"/>
                      <a:r>
                        <a:rPr lang="de-DE" dirty="0"/>
                        <a:t>Energy Level</a:t>
                      </a:r>
                    </a:p>
                  </a:txBody>
                  <a:tcPr/>
                </a:tc>
                <a:tc>
                  <a:txBody>
                    <a:bodyPr/>
                    <a:lstStyle/>
                    <a:p>
                      <a:pPr algn="ctr"/>
                      <a:r>
                        <a:rPr lang="de-DE" dirty="0"/>
                        <a:t>198.5 kcal (0.089)</a:t>
                      </a:r>
                    </a:p>
                  </a:txBody>
                  <a:tcPr/>
                </a:tc>
                <a:tc>
                  <a:txBody>
                    <a:bodyPr/>
                    <a:lstStyle/>
                    <a:p>
                      <a:pPr algn="ctr"/>
                      <a:r>
                        <a:rPr lang="de-DE" dirty="0"/>
                        <a:t>425.5 kcal (0.165)</a:t>
                      </a:r>
                    </a:p>
                  </a:txBody>
                  <a:tcPr/>
                </a:tc>
                <a:extLst>
                  <a:ext uri="{0D108BD9-81ED-4DB2-BD59-A6C34878D82A}">
                    <a16:rowId xmlns:a16="http://schemas.microsoft.com/office/drawing/2014/main" val="1271185437"/>
                  </a:ext>
                </a:extLst>
              </a:tr>
              <a:tr h="370840">
                <a:tc>
                  <a:txBody>
                    <a:bodyPr/>
                    <a:lstStyle/>
                    <a:p>
                      <a:pPr algn="ctr"/>
                      <a:r>
                        <a:rPr lang="de-DE" dirty="0" err="1"/>
                        <a:t>Carbohydrates</a:t>
                      </a:r>
                      <a:endParaRPr lang="de-DE" dirty="0"/>
                    </a:p>
                  </a:txBody>
                  <a:tcPr/>
                </a:tc>
                <a:tc>
                  <a:txBody>
                    <a:bodyPr/>
                    <a:lstStyle/>
                    <a:p>
                      <a:pPr algn="ctr"/>
                      <a:r>
                        <a:rPr lang="de-DE" dirty="0">
                          <a:solidFill>
                            <a:srgbClr val="FF0000"/>
                          </a:solidFill>
                        </a:rPr>
                        <a:t>3.26 g (-0.037)</a:t>
                      </a:r>
                    </a:p>
                  </a:txBody>
                  <a:tcPr/>
                </a:tc>
                <a:tc>
                  <a:txBody>
                    <a:bodyPr/>
                    <a:lstStyle/>
                    <a:p>
                      <a:pPr algn="ctr"/>
                      <a:r>
                        <a:rPr lang="de-DE" b="1" dirty="0"/>
                        <a:t>72.96 g (0.052)</a:t>
                      </a:r>
                    </a:p>
                  </a:txBody>
                  <a:tcPr/>
                </a:tc>
                <a:extLst>
                  <a:ext uri="{0D108BD9-81ED-4DB2-BD59-A6C34878D82A}">
                    <a16:rowId xmlns:a16="http://schemas.microsoft.com/office/drawing/2014/main" val="1375594624"/>
                  </a:ext>
                </a:extLst>
              </a:tr>
              <a:tr h="370840">
                <a:tc>
                  <a:txBody>
                    <a:bodyPr/>
                    <a:lstStyle/>
                    <a:p>
                      <a:pPr algn="ctr"/>
                      <a:r>
                        <a:rPr lang="de-DE" sz="1600" dirty="0"/>
                        <a:t>Sugar</a:t>
                      </a:r>
                      <a:endParaRPr lang="de-DE" dirty="0"/>
                    </a:p>
                  </a:txBody>
                  <a:tcPr/>
                </a:tc>
                <a:tc>
                  <a:txBody>
                    <a:bodyPr/>
                    <a:lstStyle/>
                    <a:p>
                      <a:pPr algn="ctr"/>
                      <a:r>
                        <a:rPr lang="de-DE" sz="1600" dirty="0">
                          <a:solidFill>
                            <a:srgbClr val="FF0000"/>
                          </a:solidFill>
                        </a:rPr>
                        <a:t>21.66 g (0.037)</a:t>
                      </a:r>
                    </a:p>
                  </a:txBody>
                  <a:tcPr/>
                </a:tc>
                <a:tc>
                  <a:txBody>
                    <a:bodyPr/>
                    <a:lstStyle/>
                    <a:p>
                      <a:pPr algn="ctr"/>
                      <a:r>
                        <a:rPr lang="de-DE" sz="1600" dirty="0">
                          <a:solidFill>
                            <a:srgbClr val="00B050"/>
                          </a:solidFill>
                        </a:rPr>
                        <a:t>6.8 g (-0.004)</a:t>
                      </a:r>
                    </a:p>
                  </a:txBody>
                  <a:tcPr/>
                </a:tc>
                <a:extLst>
                  <a:ext uri="{0D108BD9-81ED-4DB2-BD59-A6C34878D82A}">
                    <a16:rowId xmlns:a16="http://schemas.microsoft.com/office/drawing/2014/main" val="3765322779"/>
                  </a:ext>
                </a:extLst>
              </a:tr>
              <a:tr h="370840">
                <a:tc>
                  <a:txBody>
                    <a:bodyPr/>
                    <a:lstStyle/>
                    <a:p>
                      <a:pPr algn="ctr"/>
                      <a:r>
                        <a:rPr lang="de-DE" dirty="0"/>
                        <a:t>Protein</a:t>
                      </a:r>
                    </a:p>
                  </a:txBody>
                  <a:tcPr/>
                </a:tc>
                <a:tc>
                  <a:txBody>
                    <a:bodyPr/>
                    <a:lstStyle/>
                    <a:p>
                      <a:pPr algn="ctr"/>
                      <a:r>
                        <a:rPr lang="de-DE" dirty="0"/>
                        <a:t>21.38 g (0.028)</a:t>
                      </a:r>
                    </a:p>
                  </a:txBody>
                  <a:tcPr/>
                </a:tc>
                <a:tc>
                  <a:txBody>
                    <a:bodyPr/>
                    <a:lstStyle/>
                    <a:p>
                      <a:pPr algn="ctr"/>
                      <a:r>
                        <a:rPr lang="de-DE" dirty="0"/>
                        <a:t>35.18 g (0.012)</a:t>
                      </a:r>
                    </a:p>
                  </a:txBody>
                  <a:tcPr/>
                </a:tc>
                <a:extLst>
                  <a:ext uri="{0D108BD9-81ED-4DB2-BD59-A6C34878D82A}">
                    <a16:rowId xmlns:a16="http://schemas.microsoft.com/office/drawing/2014/main" val="577364727"/>
                  </a:ext>
                </a:extLst>
              </a:tr>
              <a:tr h="370840">
                <a:tc>
                  <a:txBody>
                    <a:bodyPr/>
                    <a:lstStyle/>
                    <a:p>
                      <a:pPr algn="ctr"/>
                      <a:r>
                        <a:rPr lang="de-DE" dirty="0" err="1"/>
                        <a:t>Fats</a:t>
                      </a:r>
                      <a:endParaRPr lang="de-DE" dirty="0"/>
                    </a:p>
                  </a:txBody>
                  <a:tcPr/>
                </a:tc>
                <a:tc>
                  <a:txBody>
                    <a:bodyPr/>
                    <a:lstStyle/>
                    <a:p>
                      <a:pPr algn="ctr"/>
                      <a:r>
                        <a:rPr lang="de-DE" dirty="0">
                          <a:solidFill>
                            <a:srgbClr val="FFFF00"/>
                          </a:solidFill>
                        </a:rPr>
                        <a:t>13.14 g (0.026)</a:t>
                      </a:r>
                    </a:p>
                  </a:txBody>
                  <a:tcPr/>
                </a:tc>
                <a:tc>
                  <a:txBody>
                    <a:bodyPr/>
                    <a:lstStyle/>
                    <a:p>
                      <a:pPr algn="ctr"/>
                      <a:r>
                        <a:rPr lang="de-DE" dirty="0">
                          <a:solidFill>
                            <a:srgbClr val="00B050"/>
                          </a:solidFill>
                        </a:rPr>
                        <a:t>-3.52 g (-0.061)</a:t>
                      </a:r>
                    </a:p>
                  </a:txBody>
                  <a:tcPr/>
                </a:tc>
                <a:extLst>
                  <a:ext uri="{0D108BD9-81ED-4DB2-BD59-A6C34878D82A}">
                    <a16:rowId xmlns:a16="http://schemas.microsoft.com/office/drawing/2014/main" val="2787896210"/>
                  </a:ext>
                </a:extLst>
              </a:tr>
              <a:tr h="370840">
                <a:tc>
                  <a:txBody>
                    <a:bodyPr/>
                    <a:lstStyle/>
                    <a:p>
                      <a:pPr algn="ctr"/>
                      <a:r>
                        <a:rPr lang="de-DE" sz="1600" dirty="0" err="1"/>
                        <a:t>Saturated</a:t>
                      </a:r>
                      <a:r>
                        <a:rPr lang="de-DE" sz="1600" dirty="0"/>
                        <a:t> </a:t>
                      </a:r>
                      <a:r>
                        <a:rPr lang="de-DE" sz="1600" dirty="0" err="1"/>
                        <a:t>Fats</a:t>
                      </a:r>
                      <a:endParaRPr lang="de-DE" sz="1600" dirty="0"/>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solidFill>
                            <a:srgbClr val="FFFF00"/>
                          </a:solidFill>
                        </a:rPr>
                        <a:t>6.01 g (0.012)</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sz="1600" dirty="0">
                          <a:solidFill>
                            <a:srgbClr val="00B050"/>
                          </a:solidFill>
                        </a:rPr>
                        <a:t>3.08 g (-0.019)</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4195975434"/>
                  </a:ext>
                </a:extLst>
              </a:tr>
              <a:tr h="370840">
                <a:tc>
                  <a:txBody>
                    <a:bodyPr/>
                    <a:lstStyle/>
                    <a:p>
                      <a:pPr algn="ctr"/>
                      <a:r>
                        <a:rPr lang="de-DE" dirty="0"/>
                        <a:t>#Fruits/Vegetables</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1.2</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1.8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2298372820"/>
                  </a:ext>
                </a:extLst>
              </a:tr>
              <a:tr h="370840">
                <a:tc>
                  <a:txBody>
                    <a:bodyPr/>
                    <a:lstStyle/>
                    <a:p>
                      <a:pPr algn="ctr"/>
                      <a:r>
                        <a:rPr lang="de-DE" dirty="0"/>
                        <a:t>#Nuts</a:t>
                      </a:r>
                    </a:p>
                  </a:txBody>
                  <a:tcPr/>
                </a:tc>
                <a:tc>
                  <a:txBody>
                    <a:bodyPr/>
                    <a:lstStyle/>
                    <a:p>
                      <a:pPr algn="ctr"/>
                      <a:r>
                        <a:rPr lang="de-DE" dirty="0">
                          <a:solidFill>
                            <a:schemeClr val="tx1"/>
                          </a:solidFill>
                        </a:rPr>
                        <a:t>0.1</a:t>
                      </a:r>
                    </a:p>
                  </a:txBody>
                  <a:tcPr/>
                </a:tc>
                <a:tc>
                  <a:txBody>
                    <a:bodyPr/>
                    <a:lstStyle/>
                    <a:p>
                      <a:pPr algn="ctr"/>
                      <a:r>
                        <a:rPr lang="de-DE" dirty="0">
                          <a:solidFill>
                            <a:schemeClr val="tx1"/>
                          </a:solidFill>
                        </a:rPr>
                        <a:t>0</a:t>
                      </a:r>
                    </a:p>
                  </a:txBody>
                  <a:tcPr/>
                </a:tc>
                <a:extLst>
                  <a:ext uri="{0D108BD9-81ED-4DB2-BD59-A6C34878D82A}">
                    <a16:rowId xmlns:a16="http://schemas.microsoft.com/office/drawing/2014/main" val="4171087030"/>
                  </a:ext>
                </a:extLst>
              </a:tr>
              <a:tr h="370840">
                <a:tc>
                  <a:txBody>
                    <a:bodyPr/>
                    <a:lstStyle/>
                    <a:p>
                      <a:pPr algn="ctr"/>
                      <a:r>
                        <a:rPr lang="de-DE" dirty="0"/>
                        <a:t>#Whole </a:t>
                      </a:r>
                      <a:r>
                        <a:rPr lang="de-DE" dirty="0" err="1"/>
                        <a:t>Grain</a:t>
                      </a:r>
                      <a:endParaRPr lang="de-DE" dirty="0"/>
                    </a:p>
                  </a:txBody>
                  <a:tcPr/>
                </a:tc>
                <a:tc>
                  <a:txBody>
                    <a:bodyPr/>
                    <a:lstStyle/>
                    <a:p>
                      <a:pPr algn="ctr"/>
                      <a:r>
                        <a:rPr lang="de-DE" dirty="0">
                          <a:solidFill>
                            <a:schemeClr val="tx1"/>
                          </a:solidFill>
                        </a:rPr>
                        <a:t>-0.3</a:t>
                      </a:r>
                    </a:p>
                  </a:txBody>
                  <a:tcPr/>
                </a:tc>
                <a:tc>
                  <a:txBody>
                    <a:bodyPr/>
                    <a:lstStyle/>
                    <a:p>
                      <a:pPr algn="ctr"/>
                      <a:r>
                        <a:rPr lang="de-DE" dirty="0">
                          <a:solidFill>
                            <a:schemeClr val="tx1"/>
                          </a:solidFill>
                        </a:rPr>
                        <a:t>3.2</a:t>
                      </a:r>
                    </a:p>
                  </a:txBody>
                  <a:tcPr/>
                </a:tc>
                <a:extLst>
                  <a:ext uri="{0D108BD9-81ED-4DB2-BD59-A6C34878D82A}">
                    <a16:rowId xmlns:a16="http://schemas.microsoft.com/office/drawing/2014/main" val="136522609"/>
                  </a:ext>
                </a:extLst>
              </a:tr>
              <a:tr h="370840">
                <a:tc>
                  <a:txBody>
                    <a:bodyPr/>
                    <a:lstStyle/>
                    <a:p>
                      <a:pPr algn="ctr"/>
                      <a:r>
                        <a:rPr lang="de-DE" dirty="0"/>
                        <a:t>#Dairy Products</a:t>
                      </a:r>
                    </a:p>
                  </a:txBody>
                  <a:tcPr/>
                </a:tc>
                <a:tc>
                  <a:txBody>
                    <a:bodyPr/>
                    <a:lstStyle/>
                    <a:p>
                      <a:pPr algn="ctr"/>
                      <a:r>
                        <a:rPr lang="de-DE" dirty="0">
                          <a:solidFill>
                            <a:schemeClr val="tx1"/>
                          </a:solidFill>
                        </a:rPr>
                        <a:t>0.9</a:t>
                      </a:r>
                    </a:p>
                  </a:txBody>
                  <a:tcPr/>
                </a:tc>
                <a:tc>
                  <a:txBody>
                    <a:bodyPr/>
                    <a:lstStyle/>
                    <a:p>
                      <a:pPr algn="ctr"/>
                      <a:r>
                        <a:rPr lang="de-DE" dirty="0">
                          <a:solidFill>
                            <a:schemeClr val="tx1"/>
                          </a:solidFill>
                        </a:rPr>
                        <a:t>-0.4</a:t>
                      </a:r>
                    </a:p>
                  </a:txBody>
                  <a:tcPr/>
                </a:tc>
                <a:extLst>
                  <a:ext uri="{0D108BD9-81ED-4DB2-BD59-A6C34878D82A}">
                    <a16:rowId xmlns:a16="http://schemas.microsoft.com/office/drawing/2014/main" val="3851521321"/>
                  </a:ext>
                </a:extLst>
              </a:tr>
              <a:tr h="370840">
                <a:tc>
                  <a:txBody>
                    <a:bodyPr/>
                    <a:lstStyle/>
                    <a:p>
                      <a:pPr algn="ctr"/>
                      <a:r>
                        <a:rPr lang="de-DE" dirty="0"/>
                        <a:t>Average </a:t>
                      </a:r>
                      <a:r>
                        <a:rPr lang="de-DE" dirty="0" err="1"/>
                        <a:t>Nutri</a:t>
                      </a:r>
                      <a:r>
                        <a:rPr lang="de-DE" dirty="0"/>
                        <a:t>-Score Value</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chemeClr val="tx1"/>
                          </a:solidFill>
                        </a:rPr>
                        <a:t>1.778</a:t>
                      </a:r>
                    </a:p>
                  </a:txBody>
                  <a:tcPr>
                    <a:lnB w="38100" cap="flat" cmpd="sng" algn="ctr">
                      <a:solidFill>
                        <a:schemeClr val="accent5">
                          <a:lumMod val="75000"/>
                        </a:schemeClr>
                      </a:solidFill>
                      <a:prstDash val="solid"/>
                      <a:round/>
                      <a:headEnd type="none" w="med" len="med"/>
                      <a:tailEnd type="none" w="med" len="med"/>
                    </a:lnB>
                  </a:tcPr>
                </a:tc>
                <a:tc>
                  <a:txBody>
                    <a:bodyPr/>
                    <a:lstStyle/>
                    <a:p>
                      <a:pPr algn="ctr"/>
                      <a:r>
                        <a:rPr lang="de-DE" dirty="0">
                          <a:solidFill>
                            <a:schemeClr val="tx1"/>
                          </a:solidFill>
                        </a:rPr>
                        <a:t>-4.460</a:t>
                      </a:r>
                    </a:p>
                  </a:txBody>
                  <a:tcPr>
                    <a:lnB w="38100" cap="flat" cmpd="sng" algn="ctr">
                      <a:solidFill>
                        <a:schemeClr val="accent5">
                          <a:lumMod val="75000"/>
                        </a:schemeClr>
                      </a:solidFill>
                      <a:prstDash val="solid"/>
                      <a:round/>
                      <a:headEnd type="none" w="med" len="med"/>
                      <a:tailEnd type="none" w="med" len="med"/>
                    </a:lnB>
                  </a:tcPr>
                </a:tc>
                <a:extLst>
                  <a:ext uri="{0D108BD9-81ED-4DB2-BD59-A6C34878D82A}">
                    <a16:rowId xmlns:a16="http://schemas.microsoft.com/office/drawing/2014/main" val="2667690487"/>
                  </a:ext>
                </a:extLst>
              </a:tr>
              <a:tr h="370840">
                <a:tc>
                  <a:txBody>
                    <a:bodyPr/>
                    <a:lstStyle/>
                    <a:p>
                      <a:pPr algn="ctr"/>
                      <a:r>
                        <a:rPr lang="de-DE" dirty="0" err="1"/>
                        <a:t>Achieved</a:t>
                      </a:r>
                      <a:r>
                        <a:rPr lang="de-DE" dirty="0"/>
                        <a:t> Star Score</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0.5</a:t>
                      </a:r>
                    </a:p>
                  </a:txBody>
                  <a:tcPr>
                    <a:lnT w="38100" cap="flat" cmpd="sng" algn="ctr">
                      <a:solidFill>
                        <a:schemeClr val="accent5">
                          <a:lumMod val="75000"/>
                        </a:schemeClr>
                      </a:solidFill>
                      <a:prstDash val="solid"/>
                      <a:round/>
                      <a:headEnd type="none" w="med" len="med"/>
                      <a:tailEnd type="none" w="med" len="med"/>
                    </a:lnT>
                  </a:tcPr>
                </a:tc>
                <a:tc>
                  <a:txBody>
                    <a:bodyPr/>
                    <a:lstStyle/>
                    <a:p>
                      <a:pPr algn="ctr"/>
                      <a:r>
                        <a:rPr lang="de-DE" dirty="0">
                          <a:solidFill>
                            <a:schemeClr val="tx1"/>
                          </a:solidFill>
                        </a:rPr>
                        <a:t>0.8</a:t>
                      </a:r>
                    </a:p>
                  </a:txBody>
                  <a:tcPr>
                    <a:lnT w="38100" cap="flat" cmpd="sng" algn="ctr">
                      <a:solidFill>
                        <a:schemeClr val="accent5">
                          <a:lumMod val="75000"/>
                        </a:schemeClr>
                      </a:solidFill>
                      <a:prstDash val="solid"/>
                      <a:round/>
                      <a:headEnd type="none" w="med" len="med"/>
                      <a:tailEnd type="none" w="med" len="med"/>
                    </a:lnT>
                  </a:tcPr>
                </a:tc>
                <a:extLst>
                  <a:ext uri="{0D108BD9-81ED-4DB2-BD59-A6C34878D82A}">
                    <a16:rowId xmlns:a16="http://schemas.microsoft.com/office/drawing/2014/main" val="1871398415"/>
                  </a:ext>
                </a:extLst>
              </a:tr>
            </a:tbl>
          </a:graphicData>
        </a:graphic>
      </p:graphicFrame>
    </p:spTree>
    <p:extLst>
      <p:ext uri="{BB962C8B-B14F-4D97-AF65-F5344CB8AC3E}">
        <p14:creationId xmlns:p14="http://schemas.microsoft.com/office/powerpoint/2010/main" val="38060734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a:t>
            </a:r>
            <a:r>
              <a:rPr lang="de-DE" dirty="0" err="1"/>
              <a:t>Product</a:t>
            </a:r>
            <a:r>
              <a:rPr lang="de-DE" dirty="0"/>
              <a:t> Interaction</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39</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(H2)</a:t>
            </a:r>
            <a:r>
              <a:rPr lang="de-DE" dirty="0">
                <a:solidFill>
                  <a:srgbClr val="00205B"/>
                </a:solidFill>
              </a:rPr>
              <a:t>	More </a:t>
            </a:r>
            <a:r>
              <a:rPr lang="de-DE" dirty="0" err="1">
                <a:solidFill>
                  <a:srgbClr val="00205B"/>
                </a:solidFill>
              </a:rPr>
              <a:t>Nutrient</a:t>
            </a:r>
            <a:r>
              <a:rPr lang="de-DE" dirty="0">
                <a:solidFill>
                  <a:srgbClr val="00205B"/>
                </a:solidFill>
              </a:rPr>
              <a:t> Information </a:t>
            </a:r>
            <a:r>
              <a:rPr lang="de-DE" dirty="0">
                <a:solidFill>
                  <a:srgbClr val="00205B"/>
                </a:solidFill>
                <a:sym typeface="Wingdings" panose="05000000000000000000" pitchFamily="2" charset="2"/>
              </a:rPr>
              <a:t> More Interaction</a:t>
            </a:r>
            <a:endParaRPr lang="de-DE" dirty="0">
              <a:solidFill>
                <a:srgbClr val="00205B"/>
              </a:solidFill>
            </a:endParaRPr>
          </a:p>
        </p:txBody>
      </p:sp>
      <p:graphicFrame>
        <p:nvGraphicFramePr>
          <p:cNvPr id="6" name="Tabelle 5">
            <a:extLst>
              <a:ext uri="{FF2B5EF4-FFF2-40B4-BE49-F238E27FC236}">
                <a16:creationId xmlns:a16="http://schemas.microsoft.com/office/drawing/2014/main" id="{FDAED78C-5F6D-BAC8-6CB6-601BCFA8DDAC}"/>
              </a:ext>
            </a:extLst>
          </p:cNvPr>
          <p:cNvGraphicFramePr>
            <a:graphicFrameLocks noGrp="1"/>
          </p:cNvGraphicFramePr>
          <p:nvPr>
            <p:extLst>
              <p:ext uri="{D42A27DB-BD31-4B8C-83A1-F6EECF244321}">
                <p14:modId xmlns:p14="http://schemas.microsoft.com/office/powerpoint/2010/main" val="1087873266"/>
              </p:ext>
            </p:extLst>
          </p:nvPr>
        </p:nvGraphicFramePr>
        <p:xfrm>
          <a:off x="625835" y="1825829"/>
          <a:ext cx="7892330" cy="4447971"/>
        </p:xfrm>
        <a:graphic>
          <a:graphicData uri="http://schemas.openxmlformats.org/drawingml/2006/table">
            <a:tbl>
              <a:tblPr firstRow="1" bandRow="1">
                <a:tableStyleId>{5C22544A-7EE6-4342-B048-85BDC9FD1C3A}</a:tableStyleId>
              </a:tblPr>
              <a:tblGrid>
                <a:gridCol w="2029690">
                  <a:extLst>
                    <a:ext uri="{9D8B030D-6E8A-4147-A177-3AD203B41FA5}">
                      <a16:colId xmlns:a16="http://schemas.microsoft.com/office/drawing/2014/main" val="2071350299"/>
                    </a:ext>
                  </a:extLst>
                </a:gridCol>
                <a:gridCol w="671946">
                  <a:extLst>
                    <a:ext uri="{9D8B030D-6E8A-4147-A177-3AD203B41FA5}">
                      <a16:colId xmlns:a16="http://schemas.microsoft.com/office/drawing/2014/main" val="160317552"/>
                    </a:ext>
                  </a:extLst>
                </a:gridCol>
                <a:gridCol w="644236">
                  <a:extLst>
                    <a:ext uri="{9D8B030D-6E8A-4147-A177-3AD203B41FA5}">
                      <a16:colId xmlns:a16="http://schemas.microsoft.com/office/drawing/2014/main" val="1802172426"/>
                    </a:ext>
                  </a:extLst>
                </a:gridCol>
                <a:gridCol w="630382">
                  <a:extLst>
                    <a:ext uri="{9D8B030D-6E8A-4147-A177-3AD203B41FA5}">
                      <a16:colId xmlns:a16="http://schemas.microsoft.com/office/drawing/2014/main" val="507979374"/>
                    </a:ext>
                  </a:extLst>
                </a:gridCol>
                <a:gridCol w="658091">
                  <a:extLst>
                    <a:ext uri="{9D8B030D-6E8A-4147-A177-3AD203B41FA5}">
                      <a16:colId xmlns:a16="http://schemas.microsoft.com/office/drawing/2014/main" val="2774899567"/>
                    </a:ext>
                  </a:extLst>
                </a:gridCol>
                <a:gridCol w="651164">
                  <a:extLst>
                    <a:ext uri="{9D8B030D-6E8A-4147-A177-3AD203B41FA5}">
                      <a16:colId xmlns:a16="http://schemas.microsoft.com/office/drawing/2014/main" val="1503181190"/>
                    </a:ext>
                  </a:extLst>
                </a:gridCol>
                <a:gridCol w="658091">
                  <a:extLst>
                    <a:ext uri="{9D8B030D-6E8A-4147-A177-3AD203B41FA5}">
                      <a16:colId xmlns:a16="http://schemas.microsoft.com/office/drawing/2014/main" val="4079688665"/>
                    </a:ext>
                  </a:extLst>
                </a:gridCol>
                <a:gridCol w="651163">
                  <a:extLst>
                    <a:ext uri="{9D8B030D-6E8A-4147-A177-3AD203B41FA5}">
                      <a16:colId xmlns:a16="http://schemas.microsoft.com/office/drawing/2014/main" val="1414391910"/>
                    </a:ext>
                  </a:extLst>
                </a:gridCol>
                <a:gridCol w="658091">
                  <a:extLst>
                    <a:ext uri="{9D8B030D-6E8A-4147-A177-3AD203B41FA5}">
                      <a16:colId xmlns:a16="http://schemas.microsoft.com/office/drawing/2014/main" val="1991895444"/>
                    </a:ext>
                  </a:extLst>
                </a:gridCol>
                <a:gridCol w="639476">
                  <a:extLst>
                    <a:ext uri="{9D8B030D-6E8A-4147-A177-3AD203B41FA5}">
                      <a16:colId xmlns:a16="http://schemas.microsoft.com/office/drawing/2014/main" val="755915811"/>
                    </a:ext>
                  </a:extLst>
                </a:gridCol>
              </a:tblGrid>
              <a:tr h="1056729">
                <a:tc>
                  <a:txBody>
                    <a:bodyPr/>
                    <a:lstStyle/>
                    <a:p>
                      <a:r>
                        <a:rPr lang="de-DE" dirty="0" err="1"/>
                        <a:t>Category</a:t>
                      </a:r>
                      <a:endParaRPr lang="de-DE" dirty="0"/>
                    </a:p>
                  </a:txBody>
                  <a:tcPr vert="vert270">
                    <a:solidFill>
                      <a:srgbClr val="00205B"/>
                    </a:solidFill>
                  </a:tcPr>
                </a:tc>
                <a:tc>
                  <a:txBody>
                    <a:bodyPr/>
                    <a:lstStyle/>
                    <a:p>
                      <a:r>
                        <a:rPr lang="de-DE" dirty="0"/>
                        <a:t>#Products</a:t>
                      </a:r>
                    </a:p>
                  </a:txBody>
                  <a:tcPr vert="vert270">
                    <a:lnR w="38100" cap="flat" cmpd="sng" algn="ctr">
                      <a:solidFill>
                        <a:schemeClr val="accent5">
                          <a:lumMod val="75000"/>
                        </a:schemeClr>
                      </a:solidFill>
                      <a:prstDash val="solid"/>
                      <a:round/>
                      <a:headEnd type="none" w="med" len="med"/>
                      <a:tailEnd type="none" w="med" len="med"/>
                    </a:lnR>
                    <a:solidFill>
                      <a:srgbClr val="00205B"/>
                    </a:solidFill>
                  </a:tcPr>
                </a:tc>
                <a:tc>
                  <a:txBody>
                    <a:bodyPr/>
                    <a:lstStyle/>
                    <a:p>
                      <a:r>
                        <a:rPr lang="de-DE" dirty="0"/>
                        <a:t>#hold</a:t>
                      </a:r>
                    </a:p>
                  </a:txBody>
                  <a:tcPr vert="vert270">
                    <a:lnL w="38100" cap="flat" cmpd="sng" algn="ctr">
                      <a:solidFill>
                        <a:schemeClr val="accent5">
                          <a:lumMod val="75000"/>
                        </a:schemeClr>
                      </a:solidFill>
                      <a:prstDash val="solid"/>
                      <a:round/>
                      <a:headEnd type="none" w="med" len="med"/>
                      <a:tailEnd type="none" w="med" len="med"/>
                    </a:lnL>
                    <a:solidFill>
                      <a:srgbClr val="00205B"/>
                    </a:solidFill>
                  </a:tcPr>
                </a:tc>
                <a:tc>
                  <a:txBody>
                    <a:bodyPr/>
                    <a:lstStyle/>
                    <a:p>
                      <a:r>
                        <a:rPr lang="de-DE" dirty="0"/>
                        <a:t>#release</a:t>
                      </a:r>
                    </a:p>
                  </a:txBody>
                  <a:tcPr vert="vert270">
                    <a:solidFill>
                      <a:srgbClr val="00205B"/>
                    </a:solidFill>
                  </a:tcPr>
                </a:tc>
                <a:tc>
                  <a:txBody>
                    <a:bodyPr/>
                    <a:lstStyle/>
                    <a:p>
                      <a:r>
                        <a:rPr lang="de-DE" dirty="0"/>
                        <a:t>#select</a:t>
                      </a:r>
                    </a:p>
                  </a:txBody>
                  <a:tcPr vert="vert270">
                    <a:solidFill>
                      <a:srgbClr val="00205B"/>
                    </a:solidFill>
                  </a:tcPr>
                </a:tc>
                <a:tc>
                  <a:txBody>
                    <a:bodyPr/>
                    <a:lstStyle/>
                    <a:p>
                      <a:r>
                        <a:rPr lang="de-DE" dirty="0"/>
                        <a:t>#deselect</a:t>
                      </a:r>
                    </a:p>
                  </a:txBody>
                  <a:tcPr vert="vert270">
                    <a:lnR w="38100" cap="flat" cmpd="sng" algn="ctr">
                      <a:solidFill>
                        <a:schemeClr val="accent5">
                          <a:lumMod val="75000"/>
                        </a:schemeClr>
                      </a:solidFill>
                      <a:prstDash val="solid"/>
                      <a:round/>
                      <a:headEnd type="none" w="med" len="med"/>
                      <a:tailEnd type="none" w="med" len="med"/>
                    </a:lnR>
                    <a:solidFill>
                      <a:srgbClr val="00205B"/>
                    </a:solidFill>
                  </a:tcPr>
                </a:tc>
                <a:tc>
                  <a:txBody>
                    <a:bodyPr/>
                    <a:lstStyle/>
                    <a:p>
                      <a:r>
                        <a:rPr lang="de-DE" dirty="0"/>
                        <a:t>#hold</a:t>
                      </a:r>
                    </a:p>
                  </a:txBody>
                  <a:tcPr vert="vert270">
                    <a:lnL w="38100" cap="flat" cmpd="sng" algn="ctr">
                      <a:solidFill>
                        <a:schemeClr val="accent5">
                          <a:lumMod val="75000"/>
                        </a:schemeClr>
                      </a:solidFill>
                      <a:prstDash val="solid"/>
                      <a:round/>
                      <a:headEnd type="none" w="med" len="med"/>
                      <a:tailEnd type="none" w="med" len="med"/>
                    </a:lnL>
                    <a:solidFill>
                      <a:srgbClr val="00205B"/>
                    </a:solidFill>
                  </a:tcPr>
                </a:tc>
                <a:tc>
                  <a:txBody>
                    <a:bodyPr/>
                    <a:lstStyle/>
                    <a:p>
                      <a:r>
                        <a:rPr lang="de-DE" dirty="0"/>
                        <a:t>#release</a:t>
                      </a:r>
                    </a:p>
                  </a:txBody>
                  <a:tcPr vert="vert270">
                    <a:solidFill>
                      <a:srgbClr val="00205B"/>
                    </a:solidFill>
                  </a:tcPr>
                </a:tc>
                <a:tc>
                  <a:txBody>
                    <a:bodyPr/>
                    <a:lstStyle/>
                    <a:p>
                      <a:r>
                        <a:rPr lang="de-DE" dirty="0"/>
                        <a:t>#select</a:t>
                      </a:r>
                    </a:p>
                  </a:txBody>
                  <a:tcPr vert="vert270">
                    <a:solidFill>
                      <a:srgbClr val="00205B"/>
                    </a:solidFill>
                  </a:tcPr>
                </a:tc>
                <a:tc>
                  <a:txBody>
                    <a:bodyPr/>
                    <a:lstStyle/>
                    <a:p>
                      <a:r>
                        <a:rPr lang="de-DE" dirty="0"/>
                        <a:t>#deselect</a:t>
                      </a:r>
                    </a:p>
                  </a:txBody>
                  <a:tcPr vert="vert270">
                    <a:solidFill>
                      <a:srgbClr val="00205B"/>
                    </a:solidFill>
                  </a:tcPr>
                </a:tc>
                <a:extLst>
                  <a:ext uri="{0D108BD9-81ED-4DB2-BD59-A6C34878D82A}">
                    <a16:rowId xmlns:a16="http://schemas.microsoft.com/office/drawing/2014/main" val="4285852554"/>
                  </a:ext>
                </a:extLst>
              </a:tr>
              <a:tr h="423242">
                <a:tc>
                  <a:txBody>
                    <a:bodyPr/>
                    <a:lstStyle/>
                    <a:p>
                      <a:r>
                        <a:rPr lang="de-DE" dirty="0" err="1"/>
                        <a:t>Fruits</a:t>
                      </a:r>
                      <a:r>
                        <a:rPr lang="de-DE" dirty="0"/>
                        <a:t>/</a:t>
                      </a:r>
                      <a:r>
                        <a:rPr lang="de-DE" dirty="0" err="1"/>
                        <a:t>Vegetables</a:t>
                      </a:r>
                      <a:endParaRPr lang="de-DE" dirty="0"/>
                    </a:p>
                  </a:txBody>
                  <a:tcPr/>
                </a:tc>
                <a:tc>
                  <a:txBody>
                    <a:bodyPr/>
                    <a:lstStyle/>
                    <a:p>
                      <a:r>
                        <a:rPr lang="de-DE" dirty="0"/>
                        <a:t>20</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195</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69</a:t>
                      </a:r>
                    </a:p>
                  </a:txBody>
                  <a:tcPr/>
                </a:tc>
                <a:tc>
                  <a:txBody>
                    <a:bodyPr/>
                    <a:lstStyle/>
                    <a:p>
                      <a:r>
                        <a:rPr lang="de-DE" dirty="0"/>
                        <a:t>119</a:t>
                      </a:r>
                    </a:p>
                  </a:txBody>
                  <a:tcPr/>
                </a:tc>
                <a:tc>
                  <a:txBody>
                    <a:bodyPr/>
                    <a:lstStyle/>
                    <a:p>
                      <a:r>
                        <a:rPr lang="de-DE" dirty="0"/>
                        <a:t>7</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160</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51</a:t>
                      </a:r>
                    </a:p>
                  </a:txBody>
                  <a:tcPr/>
                </a:tc>
                <a:tc>
                  <a:txBody>
                    <a:bodyPr/>
                    <a:lstStyle/>
                    <a:p>
                      <a:r>
                        <a:rPr lang="de-DE" dirty="0"/>
                        <a:t>106</a:t>
                      </a:r>
                    </a:p>
                  </a:txBody>
                  <a:tcPr/>
                </a:tc>
                <a:tc>
                  <a:txBody>
                    <a:bodyPr/>
                    <a:lstStyle/>
                    <a:p>
                      <a:r>
                        <a:rPr lang="de-DE" dirty="0"/>
                        <a:t>3</a:t>
                      </a:r>
                    </a:p>
                  </a:txBody>
                  <a:tcPr/>
                </a:tc>
                <a:extLst>
                  <a:ext uri="{0D108BD9-81ED-4DB2-BD59-A6C34878D82A}">
                    <a16:rowId xmlns:a16="http://schemas.microsoft.com/office/drawing/2014/main" val="1780053536"/>
                  </a:ext>
                </a:extLst>
              </a:tr>
              <a:tr h="399345">
                <a:tc>
                  <a:txBody>
                    <a:bodyPr/>
                    <a:lstStyle/>
                    <a:p>
                      <a:r>
                        <a:rPr lang="de-DE" dirty="0"/>
                        <a:t>Nuts/</a:t>
                      </a:r>
                      <a:r>
                        <a:rPr lang="de-DE" dirty="0" err="1"/>
                        <a:t>Legumes</a:t>
                      </a:r>
                      <a:endParaRPr lang="de-DE" dirty="0"/>
                    </a:p>
                  </a:txBody>
                  <a:tcPr/>
                </a:tc>
                <a:tc>
                  <a:txBody>
                    <a:bodyPr/>
                    <a:lstStyle/>
                    <a:p>
                      <a:r>
                        <a:rPr lang="de-DE" dirty="0"/>
                        <a:t>6</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62</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38</a:t>
                      </a:r>
                    </a:p>
                  </a:txBody>
                  <a:tcPr/>
                </a:tc>
                <a:tc>
                  <a:txBody>
                    <a:bodyPr/>
                    <a:lstStyle/>
                    <a:p>
                      <a:r>
                        <a:rPr lang="de-DE" dirty="0"/>
                        <a:t>21</a:t>
                      </a:r>
                    </a:p>
                  </a:txBody>
                  <a:tcPr/>
                </a:tc>
                <a:tc>
                  <a:txBody>
                    <a:bodyPr/>
                    <a:lstStyle/>
                    <a:p>
                      <a:r>
                        <a:rPr lang="de-DE" dirty="0"/>
                        <a:t>3</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39</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20</a:t>
                      </a:r>
                    </a:p>
                  </a:txBody>
                  <a:tcPr/>
                </a:tc>
                <a:tc>
                  <a:txBody>
                    <a:bodyPr/>
                    <a:lstStyle/>
                    <a:p>
                      <a:r>
                        <a:rPr lang="de-DE" dirty="0"/>
                        <a:t>19</a:t>
                      </a:r>
                    </a:p>
                  </a:txBody>
                  <a:tcPr/>
                </a:tc>
                <a:tc>
                  <a:txBody>
                    <a:bodyPr/>
                    <a:lstStyle/>
                    <a:p>
                      <a:r>
                        <a:rPr lang="de-DE" dirty="0"/>
                        <a:t>0</a:t>
                      </a:r>
                    </a:p>
                  </a:txBody>
                  <a:tcPr/>
                </a:tc>
                <a:extLst>
                  <a:ext uri="{0D108BD9-81ED-4DB2-BD59-A6C34878D82A}">
                    <a16:rowId xmlns:a16="http://schemas.microsoft.com/office/drawing/2014/main" val="931522498"/>
                  </a:ext>
                </a:extLst>
              </a:tr>
              <a:tr h="399345">
                <a:tc>
                  <a:txBody>
                    <a:bodyPr/>
                    <a:lstStyle/>
                    <a:p>
                      <a:r>
                        <a:rPr lang="de-DE" dirty="0"/>
                        <a:t>Whole </a:t>
                      </a:r>
                      <a:r>
                        <a:rPr lang="de-DE" dirty="0" err="1"/>
                        <a:t>Grain</a:t>
                      </a:r>
                      <a:endParaRPr lang="de-DE" dirty="0"/>
                    </a:p>
                  </a:txBody>
                  <a:tcPr/>
                </a:tc>
                <a:tc>
                  <a:txBody>
                    <a:bodyPr/>
                    <a:lstStyle/>
                    <a:p>
                      <a:r>
                        <a:rPr lang="de-DE" dirty="0"/>
                        <a:t>6</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97</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42</a:t>
                      </a:r>
                    </a:p>
                  </a:txBody>
                  <a:tcPr/>
                </a:tc>
                <a:tc>
                  <a:txBody>
                    <a:bodyPr/>
                    <a:lstStyle/>
                    <a:p>
                      <a:r>
                        <a:rPr lang="de-DE" dirty="0"/>
                        <a:t>52</a:t>
                      </a:r>
                    </a:p>
                  </a:txBody>
                  <a:tcPr/>
                </a:tc>
                <a:tc>
                  <a:txBody>
                    <a:bodyPr/>
                    <a:lstStyle/>
                    <a:p>
                      <a:r>
                        <a:rPr lang="de-DE" dirty="0"/>
                        <a:t>3</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54</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21</a:t>
                      </a:r>
                    </a:p>
                  </a:txBody>
                  <a:tcPr/>
                </a:tc>
                <a:tc>
                  <a:txBody>
                    <a:bodyPr/>
                    <a:lstStyle/>
                    <a:p>
                      <a:r>
                        <a:rPr lang="de-DE" dirty="0"/>
                        <a:t>32</a:t>
                      </a:r>
                    </a:p>
                  </a:txBody>
                  <a:tcPr/>
                </a:tc>
                <a:tc>
                  <a:txBody>
                    <a:bodyPr/>
                    <a:lstStyle/>
                    <a:p>
                      <a:r>
                        <a:rPr lang="de-DE" dirty="0"/>
                        <a:t>1</a:t>
                      </a:r>
                    </a:p>
                  </a:txBody>
                  <a:tcPr/>
                </a:tc>
                <a:extLst>
                  <a:ext uri="{0D108BD9-81ED-4DB2-BD59-A6C34878D82A}">
                    <a16:rowId xmlns:a16="http://schemas.microsoft.com/office/drawing/2014/main" val="1750370103"/>
                  </a:ext>
                </a:extLst>
              </a:tr>
              <a:tr h="405866">
                <a:tc>
                  <a:txBody>
                    <a:bodyPr/>
                    <a:lstStyle/>
                    <a:p>
                      <a:r>
                        <a:rPr lang="de-DE" dirty="0"/>
                        <a:t>Animal Products</a:t>
                      </a:r>
                    </a:p>
                  </a:txBody>
                  <a:tcPr/>
                </a:tc>
                <a:tc>
                  <a:txBody>
                    <a:bodyPr/>
                    <a:lstStyle/>
                    <a:p>
                      <a:r>
                        <a:rPr lang="de-DE" dirty="0"/>
                        <a:t>9</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112</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57</a:t>
                      </a:r>
                    </a:p>
                  </a:txBody>
                  <a:tcPr/>
                </a:tc>
                <a:tc>
                  <a:txBody>
                    <a:bodyPr/>
                    <a:lstStyle/>
                    <a:p>
                      <a:r>
                        <a:rPr lang="de-DE" dirty="0"/>
                        <a:t>50</a:t>
                      </a:r>
                    </a:p>
                  </a:txBody>
                  <a:tcPr/>
                </a:tc>
                <a:tc>
                  <a:txBody>
                    <a:bodyPr/>
                    <a:lstStyle/>
                    <a:p>
                      <a:r>
                        <a:rPr lang="de-DE" dirty="0"/>
                        <a:t>5</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95</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45</a:t>
                      </a:r>
                    </a:p>
                  </a:txBody>
                  <a:tcPr/>
                </a:tc>
                <a:tc>
                  <a:txBody>
                    <a:bodyPr/>
                    <a:lstStyle/>
                    <a:p>
                      <a:r>
                        <a:rPr lang="de-DE" dirty="0"/>
                        <a:t>49</a:t>
                      </a:r>
                    </a:p>
                  </a:txBody>
                  <a:tcPr/>
                </a:tc>
                <a:tc>
                  <a:txBody>
                    <a:bodyPr/>
                    <a:lstStyle/>
                    <a:p>
                      <a:r>
                        <a:rPr lang="de-DE" dirty="0"/>
                        <a:t>1</a:t>
                      </a:r>
                    </a:p>
                  </a:txBody>
                  <a:tcPr/>
                </a:tc>
                <a:extLst>
                  <a:ext uri="{0D108BD9-81ED-4DB2-BD59-A6C34878D82A}">
                    <a16:rowId xmlns:a16="http://schemas.microsoft.com/office/drawing/2014/main" val="670372266"/>
                  </a:ext>
                </a:extLst>
              </a:tr>
              <a:tr h="399345">
                <a:tc>
                  <a:txBody>
                    <a:bodyPr/>
                    <a:lstStyle/>
                    <a:p>
                      <a:r>
                        <a:rPr lang="de-DE" dirty="0" err="1"/>
                        <a:t>Dairy</a:t>
                      </a:r>
                      <a:r>
                        <a:rPr lang="de-DE" dirty="0"/>
                        <a:t> Products</a:t>
                      </a:r>
                    </a:p>
                  </a:txBody>
                  <a:tcPr/>
                </a:tc>
                <a:tc>
                  <a:txBody>
                    <a:bodyPr/>
                    <a:lstStyle/>
                    <a:p>
                      <a:r>
                        <a:rPr lang="de-DE" dirty="0"/>
                        <a:t>5</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64</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32</a:t>
                      </a:r>
                    </a:p>
                  </a:txBody>
                  <a:tcPr/>
                </a:tc>
                <a:tc>
                  <a:txBody>
                    <a:bodyPr/>
                    <a:lstStyle/>
                    <a:p>
                      <a:r>
                        <a:rPr lang="de-DE" dirty="0"/>
                        <a:t>29</a:t>
                      </a:r>
                    </a:p>
                  </a:txBody>
                  <a:tcPr/>
                </a:tc>
                <a:tc>
                  <a:txBody>
                    <a:bodyPr/>
                    <a:lstStyle/>
                    <a:p>
                      <a:r>
                        <a:rPr lang="de-DE" dirty="0"/>
                        <a:t>3</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63</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25</a:t>
                      </a:r>
                    </a:p>
                  </a:txBody>
                  <a:tcPr/>
                </a:tc>
                <a:tc>
                  <a:txBody>
                    <a:bodyPr/>
                    <a:lstStyle/>
                    <a:p>
                      <a:r>
                        <a:rPr lang="de-DE" b="1" dirty="0"/>
                        <a:t>38</a:t>
                      </a:r>
                    </a:p>
                  </a:txBody>
                  <a:tcPr/>
                </a:tc>
                <a:tc>
                  <a:txBody>
                    <a:bodyPr/>
                    <a:lstStyle/>
                    <a:p>
                      <a:r>
                        <a:rPr lang="de-DE" dirty="0"/>
                        <a:t>1</a:t>
                      </a:r>
                    </a:p>
                  </a:txBody>
                  <a:tcPr/>
                </a:tc>
                <a:extLst>
                  <a:ext uri="{0D108BD9-81ED-4DB2-BD59-A6C34878D82A}">
                    <a16:rowId xmlns:a16="http://schemas.microsoft.com/office/drawing/2014/main" val="3442678123"/>
                  </a:ext>
                </a:extLst>
              </a:tr>
              <a:tr h="432085">
                <a:tc>
                  <a:txBody>
                    <a:bodyPr/>
                    <a:lstStyle/>
                    <a:p>
                      <a:r>
                        <a:rPr lang="de-DE" dirty="0" err="1"/>
                        <a:t>Bakery</a:t>
                      </a:r>
                      <a:r>
                        <a:rPr lang="de-DE" dirty="0"/>
                        <a:t> Products</a:t>
                      </a:r>
                    </a:p>
                  </a:txBody>
                  <a:tcPr/>
                </a:tc>
                <a:tc>
                  <a:txBody>
                    <a:bodyPr/>
                    <a:lstStyle/>
                    <a:p>
                      <a:r>
                        <a:rPr lang="de-DE" dirty="0"/>
                        <a:t>6</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83</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52</a:t>
                      </a:r>
                    </a:p>
                  </a:txBody>
                  <a:tcPr/>
                </a:tc>
                <a:tc>
                  <a:txBody>
                    <a:bodyPr/>
                    <a:lstStyle/>
                    <a:p>
                      <a:r>
                        <a:rPr lang="de-DE" dirty="0"/>
                        <a:t>28</a:t>
                      </a:r>
                    </a:p>
                  </a:txBody>
                  <a:tcPr/>
                </a:tc>
                <a:tc>
                  <a:txBody>
                    <a:bodyPr/>
                    <a:lstStyle/>
                    <a:p>
                      <a:r>
                        <a:rPr lang="de-DE" dirty="0"/>
                        <a:t>3</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63</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31</a:t>
                      </a:r>
                    </a:p>
                  </a:txBody>
                  <a:tcPr/>
                </a:tc>
                <a:tc>
                  <a:txBody>
                    <a:bodyPr/>
                    <a:lstStyle/>
                    <a:p>
                      <a:r>
                        <a:rPr lang="de-DE" b="1" dirty="0"/>
                        <a:t>31</a:t>
                      </a:r>
                    </a:p>
                  </a:txBody>
                  <a:tcPr/>
                </a:tc>
                <a:tc>
                  <a:txBody>
                    <a:bodyPr/>
                    <a:lstStyle/>
                    <a:p>
                      <a:r>
                        <a:rPr lang="de-DE" dirty="0"/>
                        <a:t>1</a:t>
                      </a:r>
                    </a:p>
                  </a:txBody>
                  <a:tcPr/>
                </a:tc>
                <a:extLst>
                  <a:ext uri="{0D108BD9-81ED-4DB2-BD59-A6C34878D82A}">
                    <a16:rowId xmlns:a16="http://schemas.microsoft.com/office/drawing/2014/main" val="2647574270"/>
                  </a:ext>
                </a:extLst>
              </a:tr>
              <a:tr h="472478">
                <a:tc>
                  <a:txBody>
                    <a:bodyPr/>
                    <a:lstStyle/>
                    <a:p>
                      <a:r>
                        <a:rPr lang="de-DE" dirty="0" err="1"/>
                        <a:t>Prepared</a:t>
                      </a:r>
                      <a:r>
                        <a:rPr lang="de-DE" dirty="0"/>
                        <a:t> </a:t>
                      </a:r>
                      <a:r>
                        <a:rPr lang="de-DE" dirty="0" err="1"/>
                        <a:t>Dishes</a:t>
                      </a:r>
                      <a:endParaRPr lang="de-DE" dirty="0"/>
                    </a:p>
                  </a:txBody>
                  <a:tcPr/>
                </a:tc>
                <a:tc>
                  <a:txBody>
                    <a:bodyPr/>
                    <a:lstStyle/>
                    <a:p>
                      <a:r>
                        <a:rPr lang="de-DE" dirty="0"/>
                        <a:t>6</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56</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44</a:t>
                      </a:r>
                    </a:p>
                  </a:txBody>
                  <a:tcPr/>
                </a:tc>
                <a:tc>
                  <a:txBody>
                    <a:bodyPr/>
                    <a:lstStyle/>
                    <a:p>
                      <a:r>
                        <a:rPr lang="de-DE" dirty="0"/>
                        <a:t>11</a:t>
                      </a:r>
                    </a:p>
                  </a:txBody>
                  <a:tcPr/>
                </a:tc>
                <a:tc>
                  <a:txBody>
                    <a:bodyPr/>
                    <a:lstStyle/>
                    <a:p>
                      <a:r>
                        <a:rPr lang="de-DE" dirty="0"/>
                        <a:t>1</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29</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17</a:t>
                      </a:r>
                    </a:p>
                  </a:txBody>
                  <a:tcPr/>
                </a:tc>
                <a:tc>
                  <a:txBody>
                    <a:bodyPr/>
                    <a:lstStyle/>
                    <a:p>
                      <a:r>
                        <a:rPr lang="de-DE" dirty="0"/>
                        <a:t>11</a:t>
                      </a:r>
                    </a:p>
                  </a:txBody>
                  <a:tcPr/>
                </a:tc>
                <a:tc>
                  <a:txBody>
                    <a:bodyPr/>
                    <a:lstStyle/>
                    <a:p>
                      <a:r>
                        <a:rPr lang="de-DE" dirty="0"/>
                        <a:t>1</a:t>
                      </a:r>
                    </a:p>
                  </a:txBody>
                  <a:tcPr/>
                </a:tc>
                <a:extLst>
                  <a:ext uri="{0D108BD9-81ED-4DB2-BD59-A6C34878D82A}">
                    <a16:rowId xmlns:a16="http://schemas.microsoft.com/office/drawing/2014/main" val="605565831"/>
                  </a:ext>
                </a:extLst>
              </a:tr>
              <a:tr h="459536">
                <a:tc>
                  <a:txBody>
                    <a:bodyPr/>
                    <a:lstStyle/>
                    <a:p>
                      <a:r>
                        <a:rPr lang="de-DE" dirty="0" err="1"/>
                        <a:t>Miscellaneous</a:t>
                      </a:r>
                      <a:endParaRPr lang="de-DE" dirty="0"/>
                    </a:p>
                  </a:txBody>
                  <a:tcPr/>
                </a:tc>
                <a:tc>
                  <a:txBody>
                    <a:bodyPr/>
                    <a:lstStyle/>
                    <a:p>
                      <a:r>
                        <a:rPr lang="de-DE" dirty="0"/>
                        <a:t>10</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118</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61</a:t>
                      </a:r>
                    </a:p>
                  </a:txBody>
                  <a:tcPr/>
                </a:tc>
                <a:tc>
                  <a:txBody>
                    <a:bodyPr/>
                    <a:lstStyle/>
                    <a:p>
                      <a:r>
                        <a:rPr lang="de-DE" dirty="0"/>
                        <a:t>56</a:t>
                      </a:r>
                    </a:p>
                  </a:txBody>
                  <a:tcPr/>
                </a:tc>
                <a:tc>
                  <a:txBody>
                    <a:bodyPr/>
                    <a:lstStyle/>
                    <a:p>
                      <a:r>
                        <a:rPr lang="de-DE" dirty="0"/>
                        <a:t>1</a:t>
                      </a:r>
                    </a:p>
                  </a:txBody>
                  <a:tcPr>
                    <a:lnR w="38100" cap="flat" cmpd="sng" algn="ctr">
                      <a:solidFill>
                        <a:schemeClr val="accent5">
                          <a:lumMod val="75000"/>
                        </a:schemeClr>
                      </a:solidFill>
                      <a:prstDash val="solid"/>
                      <a:round/>
                      <a:headEnd type="none" w="med" len="med"/>
                      <a:tailEnd type="none" w="med" len="med"/>
                    </a:lnR>
                  </a:tcPr>
                </a:tc>
                <a:tc>
                  <a:txBody>
                    <a:bodyPr/>
                    <a:lstStyle/>
                    <a:p>
                      <a:r>
                        <a:rPr lang="de-DE" dirty="0"/>
                        <a:t>88</a:t>
                      </a:r>
                    </a:p>
                  </a:txBody>
                  <a:tcPr>
                    <a:lnL w="38100" cap="flat" cmpd="sng" algn="ctr">
                      <a:solidFill>
                        <a:schemeClr val="accent5">
                          <a:lumMod val="75000"/>
                        </a:schemeClr>
                      </a:solidFill>
                      <a:prstDash val="solid"/>
                      <a:round/>
                      <a:headEnd type="none" w="med" len="med"/>
                      <a:tailEnd type="none" w="med" len="med"/>
                    </a:lnL>
                  </a:tcPr>
                </a:tc>
                <a:tc>
                  <a:txBody>
                    <a:bodyPr/>
                    <a:lstStyle/>
                    <a:p>
                      <a:r>
                        <a:rPr lang="de-DE" dirty="0"/>
                        <a:t>38</a:t>
                      </a:r>
                    </a:p>
                  </a:txBody>
                  <a:tcPr/>
                </a:tc>
                <a:tc>
                  <a:txBody>
                    <a:bodyPr/>
                    <a:lstStyle/>
                    <a:p>
                      <a:r>
                        <a:rPr lang="de-DE" dirty="0"/>
                        <a:t>49</a:t>
                      </a:r>
                    </a:p>
                  </a:txBody>
                  <a:tcPr/>
                </a:tc>
                <a:tc>
                  <a:txBody>
                    <a:bodyPr/>
                    <a:lstStyle/>
                    <a:p>
                      <a:r>
                        <a:rPr lang="de-DE" dirty="0"/>
                        <a:t>1</a:t>
                      </a:r>
                    </a:p>
                  </a:txBody>
                  <a:tcPr/>
                </a:tc>
                <a:extLst>
                  <a:ext uri="{0D108BD9-81ED-4DB2-BD59-A6C34878D82A}">
                    <a16:rowId xmlns:a16="http://schemas.microsoft.com/office/drawing/2014/main" val="665029245"/>
                  </a:ext>
                </a:extLst>
              </a:tr>
            </a:tbl>
          </a:graphicData>
        </a:graphic>
      </p:graphicFrame>
      <p:sp>
        <p:nvSpPr>
          <p:cNvPr id="7" name="Textfeld 6">
            <a:extLst>
              <a:ext uri="{FF2B5EF4-FFF2-40B4-BE49-F238E27FC236}">
                <a16:creationId xmlns:a16="http://schemas.microsoft.com/office/drawing/2014/main" id="{DE02D290-B1AE-6BD2-FEBE-E5AE85BF4E20}"/>
              </a:ext>
            </a:extLst>
          </p:cNvPr>
          <p:cNvSpPr txBox="1"/>
          <p:nvPr/>
        </p:nvSpPr>
        <p:spPr>
          <a:xfrm>
            <a:off x="4027128" y="1555666"/>
            <a:ext cx="1614054" cy="369332"/>
          </a:xfrm>
          <a:prstGeom prst="rect">
            <a:avLst/>
          </a:prstGeom>
          <a:noFill/>
        </p:spPr>
        <p:txBody>
          <a:bodyPr wrap="square" rtlCol="0">
            <a:spAutoFit/>
          </a:bodyPr>
          <a:lstStyle/>
          <a:p>
            <a:r>
              <a:rPr lang="de-DE" i="1" dirty="0" err="1"/>
              <a:t>Full</a:t>
            </a:r>
            <a:r>
              <a:rPr lang="de-DE" i="1" dirty="0"/>
              <a:t> Scene</a:t>
            </a:r>
          </a:p>
        </p:txBody>
      </p:sp>
      <p:sp>
        <p:nvSpPr>
          <p:cNvPr id="8" name="Textfeld 7">
            <a:extLst>
              <a:ext uri="{FF2B5EF4-FFF2-40B4-BE49-F238E27FC236}">
                <a16:creationId xmlns:a16="http://schemas.microsoft.com/office/drawing/2014/main" id="{8856E2E1-BDA8-6489-DDD0-F4236843786C}"/>
              </a:ext>
            </a:extLst>
          </p:cNvPr>
          <p:cNvSpPr txBox="1"/>
          <p:nvPr/>
        </p:nvSpPr>
        <p:spPr>
          <a:xfrm>
            <a:off x="6320705" y="1555666"/>
            <a:ext cx="1614054" cy="369332"/>
          </a:xfrm>
          <a:prstGeom prst="rect">
            <a:avLst/>
          </a:prstGeom>
          <a:noFill/>
        </p:spPr>
        <p:txBody>
          <a:bodyPr wrap="square" rtlCol="0">
            <a:spAutoFit/>
          </a:bodyPr>
          <a:lstStyle/>
          <a:p>
            <a:r>
              <a:rPr lang="de-DE" i="1" dirty="0" err="1"/>
              <a:t>Reduced</a:t>
            </a:r>
            <a:r>
              <a:rPr lang="de-DE" i="1" dirty="0"/>
              <a:t> Scene</a:t>
            </a:r>
          </a:p>
        </p:txBody>
      </p:sp>
    </p:spTree>
    <p:extLst>
      <p:ext uri="{BB962C8B-B14F-4D97-AF65-F5344CB8AC3E}">
        <p14:creationId xmlns:p14="http://schemas.microsoft.com/office/powerpoint/2010/main" val="104081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6C05EF-EEAE-6F6D-2AE9-A95C1B9130BC}"/>
              </a:ext>
            </a:extLst>
          </p:cNvPr>
          <p:cNvSpPr>
            <a:spLocks noGrp="1"/>
          </p:cNvSpPr>
          <p:nvPr>
            <p:ph type="title"/>
          </p:nvPr>
        </p:nvSpPr>
        <p:spPr/>
        <p:txBody>
          <a:bodyPr/>
          <a:lstStyle/>
          <a:p>
            <a:r>
              <a:rPr lang="de-DE" dirty="0" err="1"/>
              <a:t>Introduction</a:t>
            </a:r>
            <a:endParaRPr lang="de-DE" dirty="0"/>
          </a:p>
        </p:txBody>
      </p:sp>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4</a:t>
            </a:fld>
            <a:endParaRPr lang="en-US"/>
          </a:p>
        </p:txBody>
      </p:sp>
      <p:sp>
        <p:nvSpPr>
          <p:cNvPr id="4" name="Inhaltsplatzhalter 3">
            <a:extLst>
              <a:ext uri="{FF2B5EF4-FFF2-40B4-BE49-F238E27FC236}">
                <a16:creationId xmlns:a16="http://schemas.microsoft.com/office/drawing/2014/main" id="{23EC5302-6DDC-36CC-FA36-DAA153F2AE8F}"/>
              </a:ext>
            </a:extLst>
          </p:cNvPr>
          <p:cNvSpPr>
            <a:spLocks noGrp="1"/>
          </p:cNvSpPr>
          <p:nvPr>
            <p:ph sz="quarter" idx="11"/>
          </p:nvPr>
        </p:nvSpPr>
        <p:spPr/>
        <p:txBody>
          <a:bodyPr/>
          <a:lstStyle/>
          <a:p>
            <a:r>
              <a:rPr lang="de-DE" dirty="0"/>
              <a:t>Nutrition</a:t>
            </a:r>
          </a:p>
          <a:p>
            <a:pPr lvl="1"/>
            <a:r>
              <a:rPr lang="de-DE" dirty="0"/>
              <a:t>Food </a:t>
            </a:r>
            <a:r>
              <a:rPr lang="de-DE" dirty="0" err="1"/>
              <a:t>Compositions</a:t>
            </a:r>
            <a:endParaRPr lang="de-DE" dirty="0"/>
          </a:p>
          <a:p>
            <a:pPr lvl="2"/>
            <a:r>
              <a:rPr lang="de-DE" dirty="0" err="1"/>
              <a:t>Macronutrients</a:t>
            </a:r>
            <a:endParaRPr lang="de-DE" dirty="0"/>
          </a:p>
          <a:p>
            <a:pPr lvl="2"/>
            <a:r>
              <a:rPr lang="de-DE" dirty="0" err="1"/>
              <a:t>Micronutrients</a:t>
            </a:r>
            <a:r>
              <a:rPr lang="de-DE" dirty="0"/>
              <a:t> (Vitamins, Minerals, …)</a:t>
            </a:r>
          </a:p>
          <a:p>
            <a:pPr lvl="1"/>
            <a:endParaRPr lang="de-DE" dirty="0"/>
          </a:p>
          <a:p>
            <a:pPr lvl="1"/>
            <a:r>
              <a:rPr lang="de-DE" dirty="0"/>
              <a:t>Education </a:t>
            </a:r>
            <a:r>
              <a:rPr lang="de-DE" dirty="0" err="1"/>
              <a:t>complex</a:t>
            </a:r>
            <a:endParaRPr lang="de-DE" dirty="0"/>
          </a:p>
          <a:p>
            <a:pPr lvl="2"/>
            <a:r>
              <a:rPr lang="de-DE" dirty="0" err="1"/>
              <a:t>Intolerances</a:t>
            </a:r>
            <a:endParaRPr lang="de-DE" dirty="0"/>
          </a:p>
          <a:p>
            <a:pPr lvl="2"/>
            <a:r>
              <a:rPr lang="de-DE" dirty="0" err="1"/>
              <a:t>Preferences</a:t>
            </a:r>
            <a:endParaRPr lang="de-DE" dirty="0"/>
          </a:p>
          <a:p>
            <a:pPr lvl="2"/>
            <a:r>
              <a:rPr lang="de-DE" dirty="0"/>
              <a:t>Body </a:t>
            </a:r>
            <a:r>
              <a:rPr lang="de-DE" dirty="0" err="1"/>
              <a:t>Compositions</a:t>
            </a:r>
            <a:endParaRPr lang="de-DE" dirty="0"/>
          </a:p>
        </p:txBody>
      </p:sp>
      <p:sp>
        <p:nvSpPr>
          <p:cNvPr id="5" name="Inhaltsplatzhalter 4">
            <a:extLst>
              <a:ext uri="{FF2B5EF4-FFF2-40B4-BE49-F238E27FC236}">
                <a16:creationId xmlns:a16="http://schemas.microsoft.com/office/drawing/2014/main" id="{8D91723E-B195-B2B3-F2DE-DA2944F2B3B5}"/>
              </a:ext>
            </a:extLst>
          </p:cNvPr>
          <p:cNvSpPr>
            <a:spLocks noGrp="1"/>
          </p:cNvSpPr>
          <p:nvPr>
            <p:ph sz="quarter" idx="12"/>
          </p:nvPr>
        </p:nvSpPr>
        <p:spPr/>
        <p:txBody>
          <a:bodyPr/>
          <a:lstStyle/>
          <a:p>
            <a:r>
              <a:rPr lang="de-DE" dirty="0"/>
              <a:t>VR Systems</a:t>
            </a:r>
          </a:p>
          <a:p>
            <a:pPr lvl="1"/>
            <a:r>
              <a:rPr lang="de-DE" dirty="0"/>
              <a:t>„New“ Trend</a:t>
            </a:r>
          </a:p>
          <a:p>
            <a:pPr lvl="1"/>
            <a:r>
              <a:rPr lang="de-DE" dirty="0"/>
              <a:t>More </a:t>
            </a:r>
            <a:r>
              <a:rPr lang="de-DE" dirty="0" err="1"/>
              <a:t>Relevance</a:t>
            </a:r>
            <a:r>
              <a:rPr lang="de-DE" dirty="0"/>
              <a:t> (Metaverse)</a:t>
            </a:r>
          </a:p>
          <a:p>
            <a:pPr lvl="1"/>
            <a:endParaRPr lang="de-DE" dirty="0"/>
          </a:p>
          <a:p>
            <a:pPr lvl="1"/>
            <a:r>
              <a:rPr lang="de-DE" dirty="0" err="1"/>
              <a:t>Revolutionize</a:t>
            </a:r>
            <a:r>
              <a:rPr lang="de-DE" dirty="0"/>
              <a:t> Education</a:t>
            </a:r>
          </a:p>
          <a:p>
            <a:pPr lvl="1"/>
            <a:r>
              <a:rPr lang="de-DE" dirty="0"/>
              <a:t>User Engagement</a:t>
            </a:r>
          </a:p>
          <a:p>
            <a:pPr lvl="1"/>
            <a:r>
              <a:rPr lang="de-DE" dirty="0"/>
              <a:t>Gamification</a:t>
            </a:r>
          </a:p>
        </p:txBody>
      </p:sp>
      <p:sp>
        <p:nvSpPr>
          <p:cNvPr id="6" name="Rechteck: abgerundete Ecken 5">
            <a:extLst>
              <a:ext uri="{FF2B5EF4-FFF2-40B4-BE49-F238E27FC236}">
                <a16:creationId xmlns:a16="http://schemas.microsoft.com/office/drawing/2014/main" id="{5AD20BC4-493B-71EA-34FF-81395ECE8D90}"/>
              </a:ext>
            </a:extLst>
          </p:cNvPr>
          <p:cNvSpPr/>
          <p:nvPr/>
        </p:nvSpPr>
        <p:spPr>
          <a:xfrm>
            <a:off x="5269923" y="4635834"/>
            <a:ext cx="3290454" cy="162098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7" name="Flussdiagramm: Verzögerung 6">
            <a:extLst>
              <a:ext uri="{FF2B5EF4-FFF2-40B4-BE49-F238E27FC236}">
                <a16:creationId xmlns:a16="http://schemas.microsoft.com/office/drawing/2014/main" id="{CBB29B2A-8C23-F4B0-61A2-EEB86EF07A6F}"/>
              </a:ext>
            </a:extLst>
          </p:cNvPr>
          <p:cNvSpPr/>
          <p:nvPr/>
        </p:nvSpPr>
        <p:spPr>
          <a:xfrm rot="16200000">
            <a:off x="6623462" y="5633484"/>
            <a:ext cx="583378" cy="66328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8" name="Rechteck: obere Ecken abgerundet 7">
            <a:extLst>
              <a:ext uri="{FF2B5EF4-FFF2-40B4-BE49-F238E27FC236}">
                <a16:creationId xmlns:a16="http://schemas.microsoft.com/office/drawing/2014/main" id="{94AA38D2-F486-25CD-B446-49D04D41F7D8}"/>
              </a:ext>
            </a:extLst>
          </p:cNvPr>
          <p:cNvSpPr/>
          <p:nvPr/>
        </p:nvSpPr>
        <p:spPr>
          <a:xfrm>
            <a:off x="6326331" y="4473332"/>
            <a:ext cx="1177637" cy="117763"/>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9" name="Rechteck: obere Ecken abgerundet 8">
            <a:extLst>
              <a:ext uri="{FF2B5EF4-FFF2-40B4-BE49-F238E27FC236}">
                <a16:creationId xmlns:a16="http://schemas.microsoft.com/office/drawing/2014/main" id="{F31F5A52-B5CB-42F1-3EFC-1BD45D47A547}"/>
              </a:ext>
            </a:extLst>
          </p:cNvPr>
          <p:cNvSpPr/>
          <p:nvPr/>
        </p:nvSpPr>
        <p:spPr>
          <a:xfrm rot="5400000">
            <a:off x="8357291" y="5405845"/>
            <a:ext cx="620484" cy="80961"/>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10" name="Rechteck: obere Ecken abgerundet 9">
            <a:extLst>
              <a:ext uri="{FF2B5EF4-FFF2-40B4-BE49-F238E27FC236}">
                <a16:creationId xmlns:a16="http://schemas.microsoft.com/office/drawing/2014/main" id="{5E494CA7-2891-81B4-1705-597658E9C376}"/>
              </a:ext>
            </a:extLst>
          </p:cNvPr>
          <p:cNvSpPr/>
          <p:nvPr/>
        </p:nvSpPr>
        <p:spPr>
          <a:xfrm rot="16200000">
            <a:off x="4852526" y="5405844"/>
            <a:ext cx="620484" cy="80961"/>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14" name="Ellipse 13">
            <a:extLst>
              <a:ext uri="{FF2B5EF4-FFF2-40B4-BE49-F238E27FC236}">
                <a16:creationId xmlns:a16="http://schemas.microsoft.com/office/drawing/2014/main" id="{D64206FC-840A-5B31-09C4-3CED8C3724D3}"/>
              </a:ext>
            </a:extLst>
          </p:cNvPr>
          <p:cNvSpPr/>
          <p:nvPr/>
        </p:nvSpPr>
        <p:spPr>
          <a:xfrm>
            <a:off x="5431841" y="4765964"/>
            <a:ext cx="1342168" cy="11148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5" name="Ellipse 14">
            <a:extLst>
              <a:ext uri="{FF2B5EF4-FFF2-40B4-BE49-F238E27FC236}">
                <a16:creationId xmlns:a16="http://schemas.microsoft.com/office/drawing/2014/main" id="{CF7D0E30-A583-F467-EA25-0B051AFA52D9}"/>
              </a:ext>
            </a:extLst>
          </p:cNvPr>
          <p:cNvSpPr/>
          <p:nvPr/>
        </p:nvSpPr>
        <p:spPr>
          <a:xfrm>
            <a:off x="7079679" y="4765964"/>
            <a:ext cx="1295396" cy="11148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7261104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Product</a:t>
            </a:r>
            <a:r>
              <a:rPr lang="de-DE" dirty="0"/>
              <a:t> Interaction – </a:t>
            </a:r>
            <a:r>
              <a:rPr lang="de-DE" dirty="0" err="1"/>
              <a:t>Full</a:t>
            </a:r>
            <a:r>
              <a:rPr lang="de-DE" dirty="0"/>
              <a:t> Scene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40</a:t>
            </a:fld>
            <a:endParaRPr lang="en-US"/>
          </a:p>
        </p:txBody>
      </p:sp>
      <p:pic>
        <p:nvPicPr>
          <p:cNvPr id="11" name="Grafik 10">
            <a:extLst>
              <a:ext uri="{FF2B5EF4-FFF2-40B4-BE49-F238E27FC236}">
                <a16:creationId xmlns:a16="http://schemas.microsoft.com/office/drawing/2014/main" id="{52D2E99F-DBFE-8B0B-9B28-ABB96B9ED255}"/>
              </a:ext>
            </a:extLst>
          </p:cNvPr>
          <p:cNvPicPr>
            <a:picLocks noChangeAspect="1"/>
          </p:cNvPicPr>
          <p:nvPr/>
        </p:nvPicPr>
        <p:blipFill>
          <a:blip r:embed="rId3"/>
          <a:stretch>
            <a:fillRect/>
          </a:stretch>
        </p:blipFill>
        <p:spPr>
          <a:xfrm>
            <a:off x="0" y="961951"/>
            <a:ext cx="9144000" cy="5432862"/>
          </a:xfrm>
          <a:prstGeom prst="rect">
            <a:avLst/>
          </a:prstGeom>
        </p:spPr>
      </p:pic>
    </p:spTree>
    <p:extLst>
      <p:ext uri="{BB962C8B-B14F-4D97-AF65-F5344CB8AC3E}">
        <p14:creationId xmlns:p14="http://schemas.microsoft.com/office/powerpoint/2010/main" val="33057585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Product</a:t>
            </a:r>
            <a:r>
              <a:rPr lang="de-DE" dirty="0"/>
              <a:t> Interaction – </a:t>
            </a:r>
            <a:r>
              <a:rPr lang="de-DE" dirty="0" err="1"/>
              <a:t>Reduced</a:t>
            </a:r>
            <a:r>
              <a:rPr lang="de-DE" dirty="0"/>
              <a:t> Scene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41</a:t>
            </a:fld>
            <a:endParaRPr lang="en-US"/>
          </a:p>
        </p:txBody>
      </p:sp>
      <p:pic>
        <p:nvPicPr>
          <p:cNvPr id="7" name="Grafik 6">
            <a:extLst>
              <a:ext uri="{FF2B5EF4-FFF2-40B4-BE49-F238E27FC236}">
                <a16:creationId xmlns:a16="http://schemas.microsoft.com/office/drawing/2014/main" id="{956C73FD-56D7-57B0-94AA-32453DD41390}"/>
              </a:ext>
            </a:extLst>
          </p:cNvPr>
          <p:cNvPicPr>
            <a:picLocks noChangeAspect="1"/>
          </p:cNvPicPr>
          <p:nvPr/>
        </p:nvPicPr>
        <p:blipFill>
          <a:blip r:embed="rId3"/>
          <a:stretch>
            <a:fillRect/>
          </a:stretch>
        </p:blipFill>
        <p:spPr>
          <a:xfrm>
            <a:off x="0" y="935955"/>
            <a:ext cx="9144000" cy="5438946"/>
          </a:xfrm>
          <a:prstGeom prst="rect">
            <a:avLst/>
          </a:prstGeom>
        </p:spPr>
      </p:pic>
    </p:spTree>
    <p:extLst>
      <p:ext uri="{BB962C8B-B14F-4D97-AF65-F5344CB8AC3E}">
        <p14:creationId xmlns:p14="http://schemas.microsoft.com/office/powerpoint/2010/main" val="15689089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SUS Score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42</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(H4)</a:t>
            </a:r>
            <a:r>
              <a:rPr lang="de-DE" dirty="0">
                <a:solidFill>
                  <a:srgbClr val="00205B"/>
                </a:solidFill>
              </a:rPr>
              <a:t>	Usability </a:t>
            </a:r>
            <a:r>
              <a:rPr lang="de-DE" dirty="0" err="1">
                <a:solidFill>
                  <a:srgbClr val="00205B"/>
                </a:solidFill>
              </a:rPr>
              <a:t>benefits</a:t>
            </a:r>
            <a:r>
              <a:rPr lang="de-DE" dirty="0">
                <a:solidFill>
                  <a:srgbClr val="00205B"/>
                </a:solidFill>
              </a:rPr>
              <a:t> User Motivation </a:t>
            </a:r>
            <a:r>
              <a:rPr lang="de-DE" dirty="0" err="1">
                <a:solidFill>
                  <a:srgbClr val="00205B"/>
                </a:solidFill>
              </a:rPr>
              <a:t>towards</a:t>
            </a:r>
            <a:r>
              <a:rPr lang="de-DE" dirty="0">
                <a:solidFill>
                  <a:srgbClr val="00205B"/>
                </a:solidFill>
              </a:rPr>
              <a:t> Software </a:t>
            </a:r>
            <a:r>
              <a:rPr lang="de-DE" dirty="0" err="1">
                <a:solidFill>
                  <a:srgbClr val="00205B"/>
                </a:solidFill>
              </a:rPr>
              <a:t>Usage</a:t>
            </a:r>
            <a:endParaRPr lang="de-DE" dirty="0">
              <a:solidFill>
                <a:srgbClr val="00205B"/>
              </a:solidFill>
            </a:endParaRPr>
          </a:p>
          <a:p>
            <a:pPr marL="0" indent="0">
              <a:buNone/>
            </a:pPr>
            <a:endParaRPr lang="de-DE" dirty="0">
              <a:solidFill>
                <a:srgbClr val="00205B"/>
              </a:solidFill>
            </a:endParaRPr>
          </a:p>
        </p:txBody>
      </p:sp>
      <p:pic>
        <p:nvPicPr>
          <p:cNvPr id="9" name="Grafik 8">
            <a:extLst>
              <a:ext uri="{FF2B5EF4-FFF2-40B4-BE49-F238E27FC236}">
                <a16:creationId xmlns:a16="http://schemas.microsoft.com/office/drawing/2014/main" id="{1992DD5B-5A39-A5BE-4838-C8CCDCCA30A7}"/>
              </a:ext>
            </a:extLst>
          </p:cNvPr>
          <p:cNvPicPr>
            <a:picLocks noChangeAspect="1"/>
          </p:cNvPicPr>
          <p:nvPr/>
        </p:nvPicPr>
        <p:blipFill>
          <a:blip r:embed="rId3"/>
          <a:stretch>
            <a:fillRect/>
          </a:stretch>
        </p:blipFill>
        <p:spPr>
          <a:xfrm>
            <a:off x="2488556" y="1427929"/>
            <a:ext cx="4162124" cy="4918364"/>
          </a:xfrm>
          <a:prstGeom prst="rect">
            <a:avLst/>
          </a:prstGeom>
        </p:spPr>
      </p:pic>
    </p:spTree>
    <p:extLst>
      <p:ext uri="{BB962C8B-B14F-4D97-AF65-F5344CB8AC3E}">
        <p14:creationId xmlns:p14="http://schemas.microsoft.com/office/powerpoint/2010/main" val="2804006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SUS Score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43</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(H4)</a:t>
            </a:r>
            <a:r>
              <a:rPr lang="de-DE" dirty="0">
                <a:solidFill>
                  <a:srgbClr val="00205B"/>
                </a:solidFill>
              </a:rPr>
              <a:t>	Usability </a:t>
            </a:r>
            <a:r>
              <a:rPr lang="de-DE" dirty="0" err="1">
                <a:solidFill>
                  <a:srgbClr val="00205B"/>
                </a:solidFill>
              </a:rPr>
              <a:t>benefits</a:t>
            </a:r>
            <a:r>
              <a:rPr lang="de-DE" dirty="0">
                <a:solidFill>
                  <a:srgbClr val="00205B"/>
                </a:solidFill>
              </a:rPr>
              <a:t> User Motivation </a:t>
            </a:r>
            <a:r>
              <a:rPr lang="de-DE" dirty="0" err="1">
                <a:solidFill>
                  <a:srgbClr val="00205B"/>
                </a:solidFill>
              </a:rPr>
              <a:t>towards</a:t>
            </a:r>
            <a:r>
              <a:rPr lang="de-DE" dirty="0">
                <a:solidFill>
                  <a:srgbClr val="00205B"/>
                </a:solidFill>
              </a:rPr>
              <a:t> Software </a:t>
            </a:r>
            <a:r>
              <a:rPr lang="de-DE" dirty="0" err="1">
                <a:solidFill>
                  <a:srgbClr val="00205B"/>
                </a:solidFill>
              </a:rPr>
              <a:t>Usage</a:t>
            </a:r>
            <a:endParaRPr lang="de-DE" dirty="0">
              <a:solidFill>
                <a:srgbClr val="00205B"/>
              </a:solidFill>
            </a:endParaRPr>
          </a:p>
          <a:p>
            <a:pPr marL="0" indent="0">
              <a:buNone/>
            </a:pPr>
            <a:endParaRPr lang="de-DE" dirty="0">
              <a:solidFill>
                <a:srgbClr val="00205B"/>
              </a:solidFill>
            </a:endParaRPr>
          </a:p>
        </p:txBody>
      </p:sp>
      <p:pic>
        <p:nvPicPr>
          <p:cNvPr id="9" name="Grafik 8">
            <a:extLst>
              <a:ext uri="{FF2B5EF4-FFF2-40B4-BE49-F238E27FC236}">
                <a16:creationId xmlns:a16="http://schemas.microsoft.com/office/drawing/2014/main" id="{1992DD5B-5A39-A5BE-4838-C8CCDCCA30A7}"/>
              </a:ext>
            </a:extLst>
          </p:cNvPr>
          <p:cNvPicPr>
            <a:picLocks noChangeAspect="1"/>
          </p:cNvPicPr>
          <p:nvPr/>
        </p:nvPicPr>
        <p:blipFill>
          <a:blip r:embed="rId3"/>
          <a:stretch>
            <a:fillRect/>
          </a:stretch>
        </p:blipFill>
        <p:spPr>
          <a:xfrm>
            <a:off x="2488556" y="1427929"/>
            <a:ext cx="4162124" cy="4918364"/>
          </a:xfrm>
          <a:prstGeom prst="rect">
            <a:avLst/>
          </a:prstGeom>
        </p:spPr>
      </p:pic>
      <p:sp>
        <p:nvSpPr>
          <p:cNvPr id="5" name="Rechteck 4">
            <a:extLst>
              <a:ext uri="{FF2B5EF4-FFF2-40B4-BE49-F238E27FC236}">
                <a16:creationId xmlns:a16="http://schemas.microsoft.com/office/drawing/2014/main" id="{0BECA17C-B3B7-2D03-1EC1-DA28EA47309A}"/>
              </a:ext>
            </a:extLst>
          </p:cNvPr>
          <p:cNvSpPr/>
          <p:nvPr/>
        </p:nvSpPr>
        <p:spPr>
          <a:xfrm>
            <a:off x="2422163" y="1856510"/>
            <a:ext cx="4228517" cy="290945"/>
          </a:xfrm>
          <a:prstGeom prst="rect">
            <a:avLst/>
          </a:prstGeom>
          <a:noFill/>
          <a:ln w="381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864650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SUS Score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44</a:t>
            </a:fld>
            <a:endParaRPr lang="en-US"/>
          </a:p>
        </p:txBody>
      </p:sp>
      <p:sp>
        <p:nvSpPr>
          <p:cNvPr id="4" name="Inhaltsplatzhalter 3">
            <a:extLst>
              <a:ext uri="{FF2B5EF4-FFF2-40B4-BE49-F238E27FC236}">
                <a16:creationId xmlns:a16="http://schemas.microsoft.com/office/drawing/2014/main" id="{4D1C3A43-870C-4226-1027-36C5B371E090}"/>
              </a:ext>
            </a:extLst>
          </p:cNvPr>
          <p:cNvSpPr>
            <a:spLocks noGrp="1"/>
          </p:cNvSpPr>
          <p:nvPr>
            <p:ph sz="quarter" idx="11"/>
          </p:nvPr>
        </p:nvSpPr>
        <p:spPr/>
        <p:txBody>
          <a:bodyPr/>
          <a:lstStyle/>
          <a:p>
            <a:r>
              <a:rPr lang="de-DE" i="1" dirty="0">
                <a:solidFill>
                  <a:srgbClr val="00205B"/>
                </a:solidFill>
              </a:rPr>
              <a:t>(H4)</a:t>
            </a:r>
            <a:r>
              <a:rPr lang="de-DE" dirty="0">
                <a:solidFill>
                  <a:srgbClr val="00205B"/>
                </a:solidFill>
              </a:rPr>
              <a:t>	Usability </a:t>
            </a:r>
            <a:r>
              <a:rPr lang="de-DE" dirty="0" err="1">
                <a:solidFill>
                  <a:srgbClr val="00205B"/>
                </a:solidFill>
              </a:rPr>
              <a:t>benefits</a:t>
            </a:r>
            <a:r>
              <a:rPr lang="de-DE" dirty="0">
                <a:solidFill>
                  <a:srgbClr val="00205B"/>
                </a:solidFill>
              </a:rPr>
              <a:t> User Motivation </a:t>
            </a:r>
            <a:r>
              <a:rPr lang="de-DE" dirty="0" err="1">
                <a:solidFill>
                  <a:srgbClr val="00205B"/>
                </a:solidFill>
              </a:rPr>
              <a:t>towards</a:t>
            </a:r>
            <a:r>
              <a:rPr lang="de-DE" dirty="0">
                <a:solidFill>
                  <a:srgbClr val="00205B"/>
                </a:solidFill>
              </a:rPr>
              <a:t> Software </a:t>
            </a:r>
            <a:r>
              <a:rPr lang="de-DE" dirty="0" err="1">
                <a:solidFill>
                  <a:srgbClr val="00205B"/>
                </a:solidFill>
              </a:rPr>
              <a:t>Usage</a:t>
            </a:r>
            <a:endParaRPr lang="de-DE" dirty="0">
              <a:solidFill>
                <a:srgbClr val="00205B"/>
              </a:solidFill>
            </a:endParaRPr>
          </a:p>
          <a:p>
            <a:pPr marL="0" indent="0">
              <a:buNone/>
            </a:pPr>
            <a:endParaRPr lang="de-DE" dirty="0">
              <a:solidFill>
                <a:srgbClr val="00205B"/>
              </a:solidFill>
            </a:endParaRPr>
          </a:p>
        </p:txBody>
      </p:sp>
      <p:pic>
        <p:nvPicPr>
          <p:cNvPr id="9" name="Grafik 8">
            <a:extLst>
              <a:ext uri="{FF2B5EF4-FFF2-40B4-BE49-F238E27FC236}">
                <a16:creationId xmlns:a16="http://schemas.microsoft.com/office/drawing/2014/main" id="{1992DD5B-5A39-A5BE-4838-C8CCDCCA30A7}"/>
              </a:ext>
            </a:extLst>
          </p:cNvPr>
          <p:cNvPicPr>
            <a:picLocks noChangeAspect="1"/>
          </p:cNvPicPr>
          <p:nvPr/>
        </p:nvPicPr>
        <p:blipFill>
          <a:blip r:embed="rId3"/>
          <a:stretch>
            <a:fillRect/>
          </a:stretch>
        </p:blipFill>
        <p:spPr>
          <a:xfrm>
            <a:off x="2488556" y="1427929"/>
            <a:ext cx="4162124" cy="4918364"/>
          </a:xfrm>
          <a:prstGeom prst="rect">
            <a:avLst/>
          </a:prstGeom>
        </p:spPr>
      </p:pic>
      <p:sp>
        <p:nvSpPr>
          <p:cNvPr id="5" name="Rechteck 4">
            <a:extLst>
              <a:ext uri="{FF2B5EF4-FFF2-40B4-BE49-F238E27FC236}">
                <a16:creationId xmlns:a16="http://schemas.microsoft.com/office/drawing/2014/main" id="{0BECA17C-B3B7-2D03-1EC1-DA28EA47309A}"/>
              </a:ext>
            </a:extLst>
          </p:cNvPr>
          <p:cNvSpPr/>
          <p:nvPr/>
        </p:nvSpPr>
        <p:spPr>
          <a:xfrm>
            <a:off x="2422163" y="1856510"/>
            <a:ext cx="4228517" cy="290945"/>
          </a:xfrm>
          <a:prstGeom prst="rect">
            <a:avLst/>
          </a:prstGeom>
          <a:noFill/>
          <a:ln w="381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de-DE"/>
          </a:p>
        </p:txBody>
      </p:sp>
      <p:sp>
        <p:nvSpPr>
          <p:cNvPr id="6" name="Denkblase: wolkenförmig 5">
            <a:extLst>
              <a:ext uri="{FF2B5EF4-FFF2-40B4-BE49-F238E27FC236}">
                <a16:creationId xmlns:a16="http://schemas.microsoft.com/office/drawing/2014/main" id="{F491AFAF-4460-44CC-3956-6156BD8BAC36}"/>
              </a:ext>
            </a:extLst>
          </p:cNvPr>
          <p:cNvSpPr/>
          <p:nvPr/>
        </p:nvSpPr>
        <p:spPr>
          <a:xfrm>
            <a:off x="6476816" y="2085109"/>
            <a:ext cx="2660073" cy="1572491"/>
          </a:xfrm>
          <a:prstGeom prst="cloudCallout">
            <a:avLst>
              <a:gd name="adj1" fmla="val 50261"/>
              <a:gd name="adj2" fmla="val 74394"/>
            </a:avLst>
          </a:prstGeom>
          <a:solidFill>
            <a:schemeClr val="accent1">
              <a:lumMod val="20000"/>
              <a:lumOff val="80000"/>
            </a:schemeClr>
          </a:solidFill>
          <a:ln>
            <a:solidFill>
              <a:srgbClr val="00205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dirty="0">
                <a:ln w="0"/>
                <a:solidFill>
                  <a:srgbClr val="00205B"/>
                </a:solidFill>
                <a:effectLst>
                  <a:outerShdw blurRad="38100" dist="19050" dir="2700000" algn="tl" rotWithShape="0">
                    <a:schemeClr val="dk1">
                      <a:alpha val="40000"/>
                    </a:schemeClr>
                  </a:outerShdw>
                </a:effectLst>
              </a:rPr>
              <a:t>„Professional Implementation“</a:t>
            </a:r>
            <a:endParaRPr lang="de-DE" sz="1600" dirty="0">
              <a:solidFill>
                <a:srgbClr val="00205B"/>
              </a:solidFill>
            </a:endParaRPr>
          </a:p>
        </p:txBody>
      </p:sp>
      <p:sp>
        <p:nvSpPr>
          <p:cNvPr id="7" name="Denkblase: wolkenförmig 6">
            <a:extLst>
              <a:ext uri="{FF2B5EF4-FFF2-40B4-BE49-F238E27FC236}">
                <a16:creationId xmlns:a16="http://schemas.microsoft.com/office/drawing/2014/main" id="{A9258348-EAC8-95AC-A7F5-5D5F09022CF1}"/>
              </a:ext>
            </a:extLst>
          </p:cNvPr>
          <p:cNvSpPr/>
          <p:nvPr/>
        </p:nvSpPr>
        <p:spPr>
          <a:xfrm>
            <a:off x="0" y="3657600"/>
            <a:ext cx="2660073" cy="1572491"/>
          </a:xfrm>
          <a:prstGeom prst="cloudCallout">
            <a:avLst>
              <a:gd name="adj1" fmla="val -50260"/>
              <a:gd name="adj2" fmla="val 77478"/>
            </a:avLst>
          </a:prstGeom>
          <a:solidFill>
            <a:schemeClr val="accent1">
              <a:lumMod val="20000"/>
              <a:lumOff val="80000"/>
            </a:schemeClr>
          </a:solidFill>
          <a:ln>
            <a:solidFill>
              <a:srgbClr val="00205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dirty="0">
                <a:ln w="0"/>
                <a:solidFill>
                  <a:srgbClr val="00205B"/>
                </a:solidFill>
                <a:effectLst>
                  <a:outerShdw blurRad="38100" dist="19050" dir="2700000" algn="tl" rotWithShape="0">
                    <a:schemeClr val="dk1">
                      <a:alpha val="40000"/>
                    </a:schemeClr>
                  </a:outerShdw>
                </a:effectLst>
              </a:rPr>
              <a:t>„High Implementation Quality“</a:t>
            </a:r>
            <a:endParaRPr lang="de-DE" sz="1600" dirty="0">
              <a:solidFill>
                <a:srgbClr val="00205B"/>
              </a:solidFill>
            </a:endParaRPr>
          </a:p>
        </p:txBody>
      </p:sp>
    </p:spTree>
    <p:extLst>
      <p:ext uri="{BB962C8B-B14F-4D97-AF65-F5344CB8AC3E}">
        <p14:creationId xmlns:p14="http://schemas.microsoft.com/office/powerpoint/2010/main" val="24590000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F2454F-EE1A-DC71-C6E3-EB59D027AD20}"/>
              </a:ext>
            </a:extLst>
          </p:cNvPr>
          <p:cNvSpPr>
            <a:spLocks noGrp="1"/>
          </p:cNvSpPr>
          <p:nvPr>
            <p:ph type="title"/>
          </p:nvPr>
        </p:nvSpPr>
        <p:spPr/>
        <p:txBody>
          <a:bodyPr/>
          <a:lstStyle/>
          <a:p>
            <a:r>
              <a:rPr lang="de-DE" dirty="0" err="1"/>
              <a:t>Results</a:t>
            </a:r>
            <a:r>
              <a:rPr lang="de-DE" dirty="0"/>
              <a:t> – SUS Score</a:t>
            </a:r>
          </a:p>
        </p:txBody>
      </p:sp>
      <p:sp>
        <p:nvSpPr>
          <p:cNvPr id="3" name="Foliennummernplatzhalter 2">
            <a:extLst>
              <a:ext uri="{FF2B5EF4-FFF2-40B4-BE49-F238E27FC236}">
                <a16:creationId xmlns:a16="http://schemas.microsoft.com/office/drawing/2014/main" id="{9DB911C0-F64F-798F-077F-486ED9B1A615}"/>
              </a:ext>
            </a:extLst>
          </p:cNvPr>
          <p:cNvSpPr>
            <a:spLocks noGrp="1"/>
          </p:cNvSpPr>
          <p:nvPr>
            <p:ph type="sldNum" sz="quarter" idx="10"/>
          </p:nvPr>
        </p:nvSpPr>
        <p:spPr/>
        <p:txBody>
          <a:bodyPr/>
          <a:lstStyle/>
          <a:p>
            <a:fld id="{9880AE11-5B6B-4C22-A1E3-868D5CD5462F}" type="slidenum">
              <a:rPr lang="en-US" smtClean="0"/>
              <a:pPr/>
              <a:t>45</a:t>
            </a:fld>
            <a:endParaRPr lang="en-US"/>
          </a:p>
        </p:txBody>
      </p:sp>
      <p:pic>
        <p:nvPicPr>
          <p:cNvPr id="9" name="Grafik 8">
            <a:extLst>
              <a:ext uri="{FF2B5EF4-FFF2-40B4-BE49-F238E27FC236}">
                <a16:creationId xmlns:a16="http://schemas.microsoft.com/office/drawing/2014/main" id="{1992DD5B-5A39-A5BE-4838-C8CCDCCA30A7}"/>
              </a:ext>
            </a:extLst>
          </p:cNvPr>
          <p:cNvPicPr>
            <a:picLocks noChangeAspect="1"/>
          </p:cNvPicPr>
          <p:nvPr/>
        </p:nvPicPr>
        <p:blipFill>
          <a:blip r:embed="rId3"/>
          <a:stretch>
            <a:fillRect/>
          </a:stretch>
        </p:blipFill>
        <p:spPr>
          <a:xfrm>
            <a:off x="2488556" y="1427929"/>
            <a:ext cx="4162124" cy="4918364"/>
          </a:xfrm>
          <a:prstGeom prst="rect">
            <a:avLst/>
          </a:prstGeom>
        </p:spPr>
      </p:pic>
      <p:cxnSp>
        <p:nvCxnSpPr>
          <p:cNvPr id="6" name="Gerader Verbinder 5">
            <a:extLst>
              <a:ext uri="{FF2B5EF4-FFF2-40B4-BE49-F238E27FC236}">
                <a16:creationId xmlns:a16="http://schemas.microsoft.com/office/drawing/2014/main" id="{D22F3462-3793-70BD-5732-C2CD15136CD4}"/>
              </a:ext>
            </a:extLst>
          </p:cNvPr>
          <p:cNvCxnSpPr/>
          <p:nvPr/>
        </p:nvCxnSpPr>
        <p:spPr>
          <a:xfrm>
            <a:off x="4911436" y="3207327"/>
            <a:ext cx="1510146" cy="0"/>
          </a:xfrm>
          <a:prstGeom prst="line">
            <a:avLst/>
          </a:prstGeom>
          <a:ln w="38100">
            <a:solidFill>
              <a:srgbClr val="00205B"/>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Rechteck 10">
            <a:extLst>
              <a:ext uri="{FF2B5EF4-FFF2-40B4-BE49-F238E27FC236}">
                <a16:creationId xmlns:a16="http://schemas.microsoft.com/office/drawing/2014/main" id="{6E863C65-F064-A1F0-793F-3B7D4D9356C4}"/>
              </a:ext>
            </a:extLst>
          </p:cNvPr>
          <p:cNvSpPr/>
          <p:nvPr/>
        </p:nvSpPr>
        <p:spPr>
          <a:xfrm>
            <a:off x="2373672" y="6123710"/>
            <a:ext cx="4228517" cy="290945"/>
          </a:xfrm>
          <a:prstGeom prst="rect">
            <a:avLst/>
          </a:prstGeom>
          <a:noFill/>
          <a:ln w="381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de-DE"/>
          </a:p>
        </p:txBody>
      </p:sp>
      <p:sp>
        <p:nvSpPr>
          <p:cNvPr id="12" name="Textfeld 11">
            <a:extLst>
              <a:ext uri="{FF2B5EF4-FFF2-40B4-BE49-F238E27FC236}">
                <a16:creationId xmlns:a16="http://schemas.microsoft.com/office/drawing/2014/main" id="{488C300A-5B03-9F9F-6324-55A5DE8CD4CC}"/>
              </a:ext>
            </a:extLst>
          </p:cNvPr>
          <p:cNvSpPr txBox="1"/>
          <p:nvPr/>
        </p:nvSpPr>
        <p:spPr>
          <a:xfrm>
            <a:off x="6915150" y="5677628"/>
            <a:ext cx="2057400" cy="369332"/>
          </a:xfrm>
          <a:prstGeom prst="rect">
            <a:avLst/>
          </a:prstGeom>
          <a:noFill/>
        </p:spPr>
        <p:txBody>
          <a:bodyPr wrap="square" rtlCol="0">
            <a:spAutoFit/>
          </a:bodyPr>
          <a:lstStyle/>
          <a:p>
            <a:r>
              <a:rPr lang="de-DE" dirty="0"/>
              <a:t>90th </a:t>
            </a:r>
            <a:r>
              <a:rPr lang="de-DE" dirty="0" err="1"/>
              <a:t>Percentile</a:t>
            </a:r>
            <a:r>
              <a:rPr lang="de-DE" dirty="0"/>
              <a:t> [11]</a:t>
            </a:r>
          </a:p>
        </p:txBody>
      </p:sp>
      <p:cxnSp>
        <p:nvCxnSpPr>
          <p:cNvPr id="14" name="Gerade Verbindung mit Pfeil 13">
            <a:extLst>
              <a:ext uri="{FF2B5EF4-FFF2-40B4-BE49-F238E27FC236}">
                <a16:creationId xmlns:a16="http://schemas.microsoft.com/office/drawing/2014/main" id="{82874529-2C4F-71F4-CBB0-70E06FDD8F4B}"/>
              </a:ext>
            </a:extLst>
          </p:cNvPr>
          <p:cNvCxnSpPr>
            <a:cxnSpLocks/>
          </p:cNvCxnSpPr>
          <p:nvPr/>
        </p:nvCxnSpPr>
        <p:spPr>
          <a:xfrm flipV="1">
            <a:off x="6650680" y="5978417"/>
            <a:ext cx="622956" cy="29076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9287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err="1"/>
              <a:t>Discussion</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46</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lstStyle/>
          <a:p>
            <a:r>
              <a:rPr lang="de-DE" dirty="0"/>
              <a:t>Research Question (RQ):</a:t>
            </a:r>
          </a:p>
          <a:p>
            <a:endParaRPr lang="de-DE" dirty="0"/>
          </a:p>
          <a:p>
            <a:endParaRPr lang="de-DE" dirty="0"/>
          </a:p>
          <a:p>
            <a:endParaRPr lang="de-DE" dirty="0"/>
          </a:p>
          <a:p>
            <a:endParaRPr lang="de-DE" dirty="0"/>
          </a:p>
          <a:p>
            <a:endParaRPr lang="de-DE" dirty="0"/>
          </a:p>
          <a:p>
            <a:pPr marL="0" indent="0">
              <a:buNone/>
            </a:pPr>
            <a:r>
              <a:rPr lang="de-DE" dirty="0">
                <a:sym typeface="Wingdings" panose="05000000000000000000" pitchFamily="2" charset="2"/>
              </a:rPr>
              <a:t> </a:t>
            </a:r>
            <a:r>
              <a:rPr lang="de-DE" dirty="0"/>
              <a:t>NO real Learning </a:t>
            </a:r>
            <a:r>
              <a:rPr lang="de-DE" dirty="0" err="1"/>
              <a:t>Effect</a:t>
            </a:r>
            <a:r>
              <a:rPr lang="de-DE" dirty="0"/>
              <a:t> </a:t>
            </a:r>
            <a:r>
              <a:rPr lang="de-DE" dirty="0" err="1"/>
              <a:t>provable</a:t>
            </a:r>
            <a:r>
              <a:rPr lang="de-DE" dirty="0"/>
              <a:t>, BUT </a:t>
            </a:r>
            <a:r>
              <a:rPr lang="de-DE" dirty="0" err="1"/>
              <a:t>better</a:t>
            </a:r>
            <a:r>
              <a:rPr lang="de-DE" dirty="0"/>
              <a:t> Quality </a:t>
            </a:r>
            <a:r>
              <a:rPr lang="de-DE" dirty="0" err="1"/>
              <a:t>decisions</a:t>
            </a:r>
            <a:r>
              <a:rPr lang="de-DE" dirty="0"/>
              <a:t> </a:t>
            </a:r>
            <a:r>
              <a:rPr lang="de-DE" dirty="0" err="1"/>
              <a:t>while</a:t>
            </a:r>
            <a:r>
              <a:rPr lang="de-DE" dirty="0"/>
              <a:t> </a:t>
            </a:r>
            <a:r>
              <a:rPr lang="de-DE" dirty="0" err="1"/>
              <a:t>Usage</a:t>
            </a:r>
            <a:r>
              <a:rPr lang="de-DE" dirty="0"/>
              <a:t>!</a:t>
            </a:r>
          </a:p>
          <a:p>
            <a:pPr marL="0" indent="0">
              <a:buNone/>
            </a:pPr>
            <a:endParaRPr lang="de-DE" dirty="0"/>
          </a:p>
        </p:txBody>
      </p:sp>
      <p:sp>
        <p:nvSpPr>
          <p:cNvPr id="5" name="Titel 1">
            <a:extLst>
              <a:ext uri="{FF2B5EF4-FFF2-40B4-BE49-F238E27FC236}">
                <a16:creationId xmlns:a16="http://schemas.microsoft.com/office/drawing/2014/main" id="{E40DB46C-B48E-4AA1-380D-32E5EC53345E}"/>
              </a:ext>
            </a:extLst>
          </p:cNvPr>
          <p:cNvSpPr txBox="1">
            <a:spLocks/>
          </p:cNvSpPr>
          <p:nvPr/>
        </p:nvSpPr>
        <p:spPr>
          <a:xfrm>
            <a:off x="176211" y="1522606"/>
            <a:ext cx="8786813" cy="2053259"/>
          </a:xfrm>
          <a:prstGeom prst="rect">
            <a:avLst/>
          </a:prstGeom>
          <a:solidFill>
            <a:srgbClr val="00205B"/>
          </a:solidFill>
        </p:spPr>
        <p:txBody>
          <a:bodyPr anchor="ctr"/>
          <a:lstStyle>
            <a:lvl1pPr algn="l" defTabSz="914400" rtl="0" eaLnBrk="1" latinLnBrk="0" hangingPunct="1">
              <a:lnSpc>
                <a:spcPct val="90000"/>
              </a:lnSpc>
              <a:spcBef>
                <a:spcPct val="0"/>
              </a:spcBef>
              <a:buNone/>
              <a:defRPr lang="en-US" sz="3200" kern="1200" noProof="0" dirty="0">
                <a:solidFill>
                  <a:schemeClr val="bg1"/>
                </a:solidFill>
                <a:latin typeface="+mn-lt"/>
                <a:ea typeface="Arial" charset="0"/>
                <a:cs typeface="Arial" charset="0"/>
              </a:defRPr>
            </a:lvl1pPr>
          </a:lstStyle>
          <a:p>
            <a:r>
              <a:rPr lang="de-DE" dirty="0" err="1"/>
              <a:t>Is</a:t>
            </a:r>
            <a:r>
              <a:rPr lang="de-DE" dirty="0"/>
              <a:t> an </a:t>
            </a:r>
            <a:r>
              <a:rPr lang="de-DE" dirty="0" err="1"/>
              <a:t>educational</a:t>
            </a:r>
            <a:r>
              <a:rPr lang="de-DE" dirty="0"/>
              <a:t> VR </a:t>
            </a:r>
            <a:r>
              <a:rPr lang="de-DE" dirty="0" err="1"/>
              <a:t>Application</a:t>
            </a:r>
            <a:r>
              <a:rPr lang="de-DE" dirty="0"/>
              <a:t> </a:t>
            </a:r>
            <a:r>
              <a:rPr lang="de-DE" dirty="0" err="1"/>
              <a:t>capable</a:t>
            </a:r>
            <a:r>
              <a:rPr lang="de-DE" dirty="0"/>
              <a:t> </a:t>
            </a:r>
            <a:r>
              <a:rPr lang="de-DE" dirty="0" err="1"/>
              <a:t>of</a:t>
            </a:r>
            <a:r>
              <a:rPr lang="de-DE" dirty="0"/>
              <a:t> </a:t>
            </a:r>
            <a:r>
              <a:rPr lang="de-DE" dirty="0" err="1"/>
              <a:t>supporting</a:t>
            </a:r>
            <a:r>
              <a:rPr lang="de-DE" dirty="0"/>
              <a:t> </a:t>
            </a:r>
            <a:r>
              <a:rPr lang="de-DE" dirty="0" err="1"/>
              <a:t>users</a:t>
            </a:r>
            <a:r>
              <a:rPr lang="de-DE" dirty="0"/>
              <a:t> in a </a:t>
            </a:r>
            <a:r>
              <a:rPr lang="de-DE" dirty="0" err="1"/>
              <a:t>way</a:t>
            </a:r>
            <a:r>
              <a:rPr lang="de-DE" dirty="0"/>
              <a:t> </a:t>
            </a:r>
            <a:r>
              <a:rPr lang="de-DE" dirty="0" err="1"/>
              <a:t>that</a:t>
            </a:r>
            <a:r>
              <a:rPr lang="de-DE" dirty="0"/>
              <a:t> </a:t>
            </a:r>
            <a:r>
              <a:rPr lang="de-DE" dirty="0" err="1"/>
              <a:t>they</a:t>
            </a:r>
            <a:r>
              <a:rPr lang="de-DE" dirty="0"/>
              <a:t> </a:t>
            </a:r>
            <a:r>
              <a:rPr lang="de-DE" dirty="0" err="1"/>
              <a:t>make</a:t>
            </a:r>
            <a:r>
              <a:rPr lang="de-DE" dirty="0"/>
              <a:t> </a:t>
            </a:r>
            <a:r>
              <a:rPr lang="de-DE" dirty="0" err="1"/>
              <a:t>more</a:t>
            </a:r>
            <a:r>
              <a:rPr lang="de-DE" dirty="0"/>
              <a:t> </a:t>
            </a:r>
            <a:r>
              <a:rPr lang="de-DE" dirty="0" err="1"/>
              <a:t>conscious</a:t>
            </a:r>
            <a:r>
              <a:rPr lang="de-DE" dirty="0"/>
              <a:t> </a:t>
            </a:r>
            <a:r>
              <a:rPr lang="de-DE" dirty="0" err="1"/>
              <a:t>decisions</a:t>
            </a:r>
            <a:r>
              <a:rPr lang="de-DE" dirty="0"/>
              <a:t> </a:t>
            </a:r>
            <a:r>
              <a:rPr lang="de-DE" dirty="0" err="1"/>
              <a:t>regarding</a:t>
            </a:r>
            <a:r>
              <a:rPr lang="de-DE" dirty="0"/>
              <a:t> </a:t>
            </a:r>
            <a:r>
              <a:rPr lang="de-DE" dirty="0" err="1"/>
              <a:t>their</a:t>
            </a:r>
            <a:r>
              <a:rPr lang="de-DE" dirty="0"/>
              <a:t> own </a:t>
            </a:r>
            <a:r>
              <a:rPr lang="de-DE" dirty="0" err="1"/>
              <a:t>health</a:t>
            </a:r>
            <a:r>
              <a:rPr lang="de-DE" dirty="0"/>
              <a:t> in </a:t>
            </a:r>
            <a:r>
              <a:rPr lang="de-DE" dirty="0" err="1"/>
              <a:t>the</a:t>
            </a:r>
            <a:r>
              <a:rPr lang="de-DE" dirty="0"/>
              <a:t> </a:t>
            </a:r>
            <a:r>
              <a:rPr lang="de-DE" dirty="0" err="1"/>
              <a:t>field</a:t>
            </a:r>
            <a:r>
              <a:rPr lang="de-DE" dirty="0"/>
              <a:t> </a:t>
            </a:r>
            <a:r>
              <a:rPr lang="de-DE" dirty="0" err="1"/>
              <a:t>of</a:t>
            </a:r>
            <a:r>
              <a:rPr lang="de-DE" dirty="0"/>
              <a:t> </a:t>
            </a:r>
            <a:r>
              <a:rPr lang="de-DE" dirty="0" err="1"/>
              <a:t>nutrition</a:t>
            </a:r>
            <a:r>
              <a:rPr lang="de-DE" dirty="0"/>
              <a:t>?</a:t>
            </a:r>
          </a:p>
        </p:txBody>
      </p:sp>
    </p:spTree>
    <p:extLst>
      <p:ext uri="{BB962C8B-B14F-4D97-AF65-F5344CB8AC3E}">
        <p14:creationId xmlns:p14="http://schemas.microsoft.com/office/powerpoint/2010/main" val="24947747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err="1"/>
              <a:t>Discussion</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47</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lstStyle/>
          <a:p>
            <a:r>
              <a:rPr lang="de-DE" dirty="0" err="1"/>
              <a:t>No</a:t>
            </a:r>
            <a:r>
              <a:rPr lang="de-DE" dirty="0"/>
              <a:t> </a:t>
            </a:r>
            <a:r>
              <a:rPr lang="de-DE" dirty="0" err="1"/>
              <a:t>long</a:t>
            </a:r>
            <a:r>
              <a:rPr lang="de-DE" dirty="0"/>
              <a:t>-term Study </a:t>
            </a:r>
            <a:r>
              <a:rPr lang="de-DE" dirty="0" err="1"/>
              <a:t>for</a:t>
            </a:r>
            <a:r>
              <a:rPr lang="de-DE" dirty="0"/>
              <a:t> </a:t>
            </a:r>
            <a:r>
              <a:rPr lang="de-DE" dirty="0" err="1"/>
              <a:t>long</a:t>
            </a:r>
            <a:r>
              <a:rPr lang="de-DE" dirty="0"/>
              <a:t>-term </a:t>
            </a:r>
            <a:r>
              <a:rPr lang="de-DE" dirty="0" err="1"/>
              <a:t>Effects</a:t>
            </a:r>
            <a:r>
              <a:rPr lang="de-DE" dirty="0"/>
              <a:t>!</a:t>
            </a:r>
          </a:p>
          <a:p>
            <a:endParaRPr lang="de-DE" dirty="0"/>
          </a:p>
          <a:p>
            <a:r>
              <a:rPr lang="de-DE" dirty="0"/>
              <a:t>Limited Choice </a:t>
            </a:r>
            <a:r>
              <a:rPr lang="de-DE" dirty="0" err="1"/>
              <a:t>of</a:t>
            </a:r>
            <a:r>
              <a:rPr lang="de-DE" dirty="0"/>
              <a:t> Food Products</a:t>
            </a:r>
          </a:p>
          <a:p>
            <a:endParaRPr lang="de-DE" dirty="0"/>
          </a:p>
          <a:p>
            <a:r>
              <a:rPr lang="de-DE" dirty="0"/>
              <a:t>Challenge: </a:t>
            </a:r>
            <a:r>
              <a:rPr lang="de-DE" dirty="0" err="1"/>
              <a:t>Application</a:t>
            </a:r>
            <a:r>
              <a:rPr lang="de-DE" dirty="0"/>
              <a:t> Design</a:t>
            </a:r>
          </a:p>
          <a:p>
            <a:pPr lvl="1"/>
            <a:r>
              <a:rPr lang="de-DE" dirty="0"/>
              <a:t>Nutrition </a:t>
            </a:r>
            <a:r>
              <a:rPr lang="de-DE" dirty="0" err="1"/>
              <a:t>too</a:t>
            </a:r>
            <a:r>
              <a:rPr lang="de-DE" dirty="0"/>
              <a:t> individual &amp; </a:t>
            </a:r>
            <a:r>
              <a:rPr lang="de-DE" dirty="0" err="1"/>
              <a:t>complex</a:t>
            </a:r>
            <a:endParaRPr lang="de-DE" dirty="0"/>
          </a:p>
          <a:p>
            <a:pPr lvl="1"/>
            <a:r>
              <a:rPr lang="de-DE" dirty="0" err="1"/>
              <a:t>Too</a:t>
            </a:r>
            <a:r>
              <a:rPr lang="de-DE" dirty="0"/>
              <a:t> </a:t>
            </a:r>
            <a:r>
              <a:rPr lang="de-DE" dirty="0" err="1"/>
              <a:t>many</a:t>
            </a:r>
            <a:r>
              <a:rPr lang="de-DE" dirty="0"/>
              <a:t> </a:t>
            </a:r>
            <a:r>
              <a:rPr lang="de-DE" dirty="0" err="1"/>
              <a:t>Differences</a:t>
            </a:r>
            <a:r>
              <a:rPr lang="de-DE" dirty="0"/>
              <a:t> </a:t>
            </a:r>
            <a:r>
              <a:rPr lang="de-DE" dirty="0" err="1"/>
              <a:t>between</a:t>
            </a:r>
            <a:r>
              <a:rPr lang="de-DE" dirty="0"/>
              <a:t> </a:t>
            </a:r>
            <a:r>
              <a:rPr lang="de-DE" dirty="0" err="1"/>
              <a:t>singular</a:t>
            </a:r>
            <a:r>
              <a:rPr lang="de-DE" dirty="0"/>
              <a:t> </a:t>
            </a:r>
            <a:r>
              <a:rPr lang="de-DE" dirty="0" err="1"/>
              <a:t>days</a:t>
            </a:r>
            <a:endParaRPr lang="de-DE" dirty="0"/>
          </a:p>
          <a:p>
            <a:pPr marL="457200" lvl="1" indent="0">
              <a:buNone/>
            </a:pPr>
            <a:r>
              <a:rPr lang="de-DE" dirty="0">
                <a:sym typeface="Wingdings" panose="05000000000000000000" pitchFamily="2" charset="2"/>
              </a:rPr>
              <a:t> Gamification: </a:t>
            </a:r>
            <a:r>
              <a:rPr lang="de-DE" dirty="0"/>
              <a:t>Score-System </a:t>
            </a:r>
            <a:r>
              <a:rPr lang="de-DE" dirty="0" err="1"/>
              <a:t>error-prone</a:t>
            </a:r>
            <a:r>
              <a:rPr lang="de-DE" dirty="0"/>
              <a:t>!</a:t>
            </a:r>
            <a:br>
              <a:rPr lang="de-DE" dirty="0"/>
            </a:br>
            <a:endParaRPr lang="de-DE" dirty="0"/>
          </a:p>
          <a:p>
            <a:pPr marL="0" indent="0">
              <a:buNone/>
            </a:pPr>
            <a:endParaRPr lang="de-DE" dirty="0"/>
          </a:p>
        </p:txBody>
      </p:sp>
    </p:spTree>
    <p:extLst>
      <p:ext uri="{BB962C8B-B14F-4D97-AF65-F5344CB8AC3E}">
        <p14:creationId xmlns:p14="http://schemas.microsoft.com/office/powerpoint/2010/main" val="34039700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81B2D7-BED2-3C57-35CB-4A7957EF37CF}"/>
              </a:ext>
            </a:extLst>
          </p:cNvPr>
          <p:cNvSpPr>
            <a:spLocks noGrp="1"/>
          </p:cNvSpPr>
          <p:nvPr>
            <p:ph type="title"/>
          </p:nvPr>
        </p:nvSpPr>
        <p:spPr/>
        <p:txBody>
          <a:bodyPr/>
          <a:lstStyle/>
          <a:p>
            <a:r>
              <a:rPr lang="de-DE" dirty="0" err="1"/>
              <a:t>Conclusion</a:t>
            </a:r>
            <a:endParaRPr lang="de-DE" dirty="0"/>
          </a:p>
        </p:txBody>
      </p:sp>
      <p:sp>
        <p:nvSpPr>
          <p:cNvPr id="3" name="Foliennummernplatzhalter 2">
            <a:extLst>
              <a:ext uri="{FF2B5EF4-FFF2-40B4-BE49-F238E27FC236}">
                <a16:creationId xmlns:a16="http://schemas.microsoft.com/office/drawing/2014/main" id="{3BE8D16E-3B29-33AD-88DB-C01C087BF23E}"/>
              </a:ext>
            </a:extLst>
          </p:cNvPr>
          <p:cNvSpPr>
            <a:spLocks noGrp="1"/>
          </p:cNvSpPr>
          <p:nvPr>
            <p:ph type="sldNum" sz="quarter" idx="10"/>
          </p:nvPr>
        </p:nvSpPr>
        <p:spPr/>
        <p:txBody>
          <a:bodyPr/>
          <a:lstStyle/>
          <a:p>
            <a:fld id="{9880AE11-5B6B-4C22-A1E3-868D5CD5462F}" type="slidenum">
              <a:rPr lang="en-US" smtClean="0"/>
              <a:pPr/>
              <a:t>48</a:t>
            </a:fld>
            <a:endParaRPr lang="en-US"/>
          </a:p>
        </p:txBody>
      </p:sp>
      <p:sp>
        <p:nvSpPr>
          <p:cNvPr id="4" name="Inhaltsplatzhalter 3">
            <a:extLst>
              <a:ext uri="{FF2B5EF4-FFF2-40B4-BE49-F238E27FC236}">
                <a16:creationId xmlns:a16="http://schemas.microsoft.com/office/drawing/2014/main" id="{80DE9D97-976B-F056-ED7A-935DAF315D19}"/>
              </a:ext>
            </a:extLst>
          </p:cNvPr>
          <p:cNvSpPr>
            <a:spLocks noGrp="1"/>
          </p:cNvSpPr>
          <p:nvPr>
            <p:ph sz="quarter" idx="11"/>
          </p:nvPr>
        </p:nvSpPr>
        <p:spPr/>
        <p:txBody>
          <a:bodyPr/>
          <a:lstStyle/>
          <a:p>
            <a:r>
              <a:rPr lang="de-DE" dirty="0" err="1"/>
              <a:t>NutriLearnVR</a:t>
            </a:r>
            <a:r>
              <a:rPr lang="de-DE" dirty="0"/>
              <a:t> </a:t>
            </a:r>
            <a:r>
              <a:rPr lang="de-DE" dirty="0" err="1"/>
              <a:t>provides</a:t>
            </a:r>
            <a:r>
              <a:rPr lang="de-DE" dirty="0"/>
              <a:t> </a:t>
            </a:r>
            <a:r>
              <a:rPr lang="de-DE" dirty="0" err="1"/>
              <a:t>educational</a:t>
            </a:r>
            <a:r>
              <a:rPr lang="de-DE" dirty="0"/>
              <a:t> </a:t>
            </a:r>
            <a:r>
              <a:rPr lang="de-DE" dirty="0" err="1"/>
              <a:t>platform</a:t>
            </a:r>
            <a:r>
              <a:rPr lang="de-DE" dirty="0"/>
              <a:t> </a:t>
            </a:r>
            <a:r>
              <a:rPr lang="de-DE" dirty="0" err="1"/>
              <a:t>that</a:t>
            </a:r>
            <a:r>
              <a:rPr lang="de-DE" dirty="0"/>
              <a:t> </a:t>
            </a:r>
            <a:r>
              <a:rPr lang="de-DE" dirty="0" err="1"/>
              <a:t>helps</a:t>
            </a:r>
            <a:r>
              <a:rPr lang="de-DE" dirty="0"/>
              <a:t> Users in </a:t>
            </a:r>
            <a:r>
              <a:rPr lang="de-DE" dirty="0" err="1"/>
              <a:t>more</a:t>
            </a:r>
            <a:r>
              <a:rPr lang="de-DE" dirty="0"/>
              <a:t> </a:t>
            </a:r>
            <a:r>
              <a:rPr lang="de-DE" dirty="0" err="1"/>
              <a:t>conscious</a:t>
            </a:r>
            <a:r>
              <a:rPr lang="de-DE" dirty="0"/>
              <a:t> </a:t>
            </a:r>
            <a:r>
              <a:rPr lang="de-DE" dirty="0" err="1"/>
              <a:t>decisions</a:t>
            </a:r>
            <a:endParaRPr lang="de-DE" dirty="0"/>
          </a:p>
          <a:p>
            <a:r>
              <a:rPr lang="de-DE" dirty="0"/>
              <a:t>Display &amp; </a:t>
            </a:r>
            <a:r>
              <a:rPr lang="de-DE" dirty="0" err="1"/>
              <a:t>Coloring</a:t>
            </a:r>
            <a:r>
              <a:rPr lang="de-DE" dirty="0"/>
              <a:t> </a:t>
            </a:r>
            <a:r>
              <a:rPr lang="de-DE" dirty="0" err="1"/>
              <a:t>of</a:t>
            </a:r>
            <a:r>
              <a:rPr lang="de-DE" dirty="0"/>
              <a:t> Information </a:t>
            </a:r>
            <a:r>
              <a:rPr lang="de-DE" dirty="0" err="1"/>
              <a:t>useful</a:t>
            </a:r>
            <a:endParaRPr lang="de-DE" dirty="0"/>
          </a:p>
          <a:p>
            <a:r>
              <a:rPr lang="de-DE" dirty="0" err="1"/>
              <a:t>Notably</a:t>
            </a:r>
            <a:r>
              <a:rPr lang="de-DE" dirty="0"/>
              <a:t> </a:t>
            </a:r>
            <a:r>
              <a:rPr lang="de-DE" dirty="0" err="1"/>
              <a:t>good</a:t>
            </a:r>
            <a:r>
              <a:rPr lang="de-DE" dirty="0"/>
              <a:t> SUS Score</a:t>
            </a:r>
          </a:p>
          <a:p>
            <a:endParaRPr lang="de-DE" dirty="0"/>
          </a:p>
          <a:p>
            <a:r>
              <a:rPr lang="de-DE" dirty="0" err="1"/>
              <a:t>No</a:t>
            </a:r>
            <a:r>
              <a:rPr lang="de-DE" dirty="0"/>
              <a:t> </a:t>
            </a:r>
            <a:r>
              <a:rPr lang="de-DE" dirty="0" err="1"/>
              <a:t>long</a:t>
            </a:r>
            <a:r>
              <a:rPr lang="de-DE" dirty="0"/>
              <a:t>-term </a:t>
            </a:r>
            <a:r>
              <a:rPr lang="de-DE" dirty="0" err="1"/>
              <a:t>effects</a:t>
            </a:r>
            <a:r>
              <a:rPr lang="de-DE" dirty="0"/>
              <a:t> </a:t>
            </a:r>
            <a:r>
              <a:rPr lang="de-DE" dirty="0" err="1"/>
              <a:t>could</a:t>
            </a:r>
            <a:r>
              <a:rPr lang="de-DE" dirty="0"/>
              <a:t> </a:t>
            </a:r>
            <a:r>
              <a:rPr lang="de-DE" dirty="0" err="1"/>
              <a:t>be</a:t>
            </a:r>
            <a:r>
              <a:rPr lang="de-DE" dirty="0"/>
              <a:t> </a:t>
            </a:r>
            <a:r>
              <a:rPr lang="de-DE" dirty="0" err="1"/>
              <a:t>measured</a:t>
            </a:r>
            <a:endParaRPr lang="de-DE" dirty="0"/>
          </a:p>
          <a:p>
            <a:endParaRPr lang="de-DE" dirty="0"/>
          </a:p>
          <a:p>
            <a:r>
              <a:rPr lang="de-DE" dirty="0"/>
              <a:t>Provision </a:t>
            </a:r>
            <a:r>
              <a:rPr lang="de-DE" dirty="0" err="1"/>
              <a:t>of</a:t>
            </a:r>
            <a:r>
              <a:rPr lang="de-DE" dirty="0"/>
              <a:t> </a:t>
            </a:r>
            <a:r>
              <a:rPr lang="de-DE" dirty="0" err="1"/>
              <a:t>Application</a:t>
            </a:r>
            <a:r>
              <a:rPr lang="de-DE" dirty="0"/>
              <a:t>, </a:t>
            </a:r>
            <a:r>
              <a:rPr lang="de-DE" dirty="0" err="1"/>
              <a:t>prepared</a:t>
            </a:r>
            <a:r>
              <a:rPr lang="de-DE" dirty="0"/>
              <a:t> Database &amp; 65 </a:t>
            </a:r>
            <a:r>
              <a:rPr lang="de-DE" dirty="0" err="1"/>
              <a:t>self-scanned</a:t>
            </a:r>
            <a:r>
              <a:rPr lang="de-DE" dirty="0"/>
              <a:t> 3D Models</a:t>
            </a:r>
          </a:p>
          <a:p>
            <a:endParaRPr lang="de-DE" dirty="0"/>
          </a:p>
          <a:p>
            <a:endParaRPr lang="de-DE" dirty="0"/>
          </a:p>
          <a:p>
            <a:endParaRPr lang="de-DE" dirty="0"/>
          </a:p>
          <a:p>
            <a:endParaRPr lang="de-DE" dirty="0"/>
          </a:p>
        </p:txBody>
      </p:sp>
    </p:spTree>
    <p:extLst>
      <p:ext uri="{BB962C8B-B14F-4D97-AF65-F5344CB8AC3E}">
        <p14:creationId xmlns:p14="http://schemas.microsoft.com/office/powerpoint/2010/main" val="5742588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B9B6CD-2BD6-14A1-030F-ECB45ECC241D}"/>
              </a:ext>
            </a:extLst>
          </p:cNvPr>
          <p:cNvSpPr>
            <a:spLocks noGrp="1"/>
          </p:cNvSpPr>
          <p:nvPr>
            <p:ph type="title"/>
          </p:nvPr>
        </p:nvSpPr>
        <p:spPr/>
        <p:txBody>
          <a:bodyPr/>
          <a:lstStyle/>
          <a:p>
            <a:r>
              <a:rPr lang="de-DE" dirty="0"/>
              <a:t>Future Work</a:t>
            </a:r>
          </a:p>
        </p:txBody>
      </p:sp>
      <p:sp>
        <p:nvSpPr>
          <p:cNvPr id="3" name="Foliennummernplatzhalter 2">
            <a:extLst>
              <a:ext uri="{FF2B5EF4-FFF2-40B4-BE49-F238E27FC236}">
                <a16:creationId xmlns:a16="http://schemas.microsoft.com/office/drawing/2014/main" id="{2167F323-1863-C645-6C8B-5D0F73AFD863}"/>
              </a:ext>
            </a:extLst>
          </p:cNvPr>
          <p:cNvSpPr>
            <a:spLocks noGrp="1"/>
          </p:cNvSpPr>
          <p:nvPr>
            <p:ph type="sldNum" sz="quarter" idx="10"/>
          </p:nvPr>
        </p:nvSpPr>
        <p:spPr/>
        <p:txBody>
          <a:bodyPr/>
          <a:lstStyle/>
          <a:p>
            <a:fld id="{9880AE11-5B6B-4C22-A1E3-868D5CD5462F}" type="slidenum">
              <a:rPr lang="en-US" smtClean="0"/>
              <a:pPr/>
              <a:t>49</a:t>
            </a:fld>
            <a:endParaRPr lang="en-US"/>
          </a:p>
        </p:txBody>
      </p:sp>
      <p:sp>
        <p:nvSpPr>
          <p:cNvPr id="4" name="Inhaltsplatzhalter 3">
            <a:extLst>
              <a:ext uri="{FF2B5EF4-FFF2-40B4-BE49-F238E27FC236}">
                <a16:creationId xmlns:a16="http://schemas.microsoft.com/office/drawing/2014/main" id="{7A82CA02-9CE7-87C9-DA75-0ABA29320F30}"/>
              </a:ext>
            </a:extLst>
          </p:cNvPr>
          <p:cNvSpPr>
            <a:spLocks noGrp="1"/>
          </p:cNvSpPr>
          <p:nvPr>
            <p:ph sz="quarter" idx="11"/>
          </p:nvPr>
        </p:nvSpPr>
        <p:spPr/>
        <p:txBody>
          <a:bodyPr>
            <a:normAutofit lnSpcReduction="10000"/>
          </a:bodyPr>
          <a:lstStyle/>
          <a:p>
            <a:r>
              <a:rPr lang="de-DE" dirty="0"/>
              <a:t>Long-term </a:t>
            </a:r>
            <a:r>
              <a:rPr lang="de-DE" dirty="0" err="1"/>
              <a:t>study</a:t>
            </a:r>
            <a:endParaRPr lang="de-DE" dirty="0"/>
          </a:p>
          <a:p>
            <a:r>
              <a:rPr lang="de-DE" dirty="0"/>
              <a:t>More Gamification Elements</a:t>
            </a:r>
          </a:p>
          <a:p>
            <a:endParaRPr lang="de-DE" dirty="0"/>
          </a:p>
          <a:p>
            <a:r>
              <a:rPr lang="de-DE" dirty="0"/>
              <a:t>Implementation </a:t>
            </a:r>
            <a:r>
              <a:rPr lang="de-DE" dirty="0" err="1"/>
              <a:t>of</a:t>
            </a:r>
            <a:r>
              <a:rPr lang="de-DE" dirty="0"/>
              <a:t> „</a:t>
            </a:r>
            <a:r>
              <a:rPr lang="de-DE" dirty="0" err="1"/>
              <a:t>Challenges</a:t>
            </a:r>
            <a:r>
              <a:rPr lang="de-DE" dirty="0"/>
              <a:t>“</a:t>
            </a:r>
          </a:p>
          <a:p>
            <a:r>
              <a:rPr lang="de-DE" dirty="0"/>
              <a:t>Revision </a:t>
            </a:r>
            <a:r>
              <a:rPr lang="de-DE" dirty="0" err="1"/>
              <a:t>of</a:t>
            </a:r>
            <a:r>
              <a:rPr lang="de-DE" dirty="0"/>
              <a:t> Score-System</a:t>
            </a:r>
          </a:p>
          <a:p>
            <a:endParaRPr lang="de-DE" dirty="0"/>
          </a:p>
          <a:p>
            <a:r>
              <a:rPr lang="de-DE" dirty="0"/>
              <a:t>Implementation </a:t>
            </a:r>
            <a:r>
              <a:rPr lang="de-DE" dirty="0" err="1"/>
              <a:t>of</a:t>
            </a:r>
            <a:r>
              <a:rPr lang="de-DE" dirty="0"/>
              <a:t> additional Scenes</a:t>
            </a:r>
          </a:p>
          <a:p>
            <a:endParaRPr lang="de-DE" dirty="0"/>
          </a:p>
          <a:p>
            <a:r>
              <a:rPr lang="de-DE" dirty="0"/>
              <a:t>Further </a:t>
            </a:r>
            <a:r>
              <a:rPr lang="de-DE" dirty="0" err="1"/>
              <a:t>Individualizations</a:t>
            </a:r>
            <a:endParaRPr lang="de-DE" dirty="0"/>
          </a:p>
          <a:p>
            <a:pPr lvl="1"/>
            <a:r>
              <a:rPr lang="de-DE" dirty="0"/>
              <a:t>Allergens</a:t>
            </a:r>
          </a:p>
          <a:p>
            <a:pPr lvl="1"/>
            <a:r>
              <a:rPr lang="de-DE" dirty="0" err="1"/>
              <a:t>Consumption</a:t>
            </a:r>
            <a:r>
              <a:rPr lang="de-DE" dirty="0"/>
              <a:t> </a:t>
            </a:r>
            <a:r>
              <a:rPr lang="de-DE" dirty="0" err="1"/>
              <a:t>Preferences</a:t>
            </a:r>
            <a:endParaRPr lang="de-DE" dirty="0"/>
          </a:p>
        </p:txBody>
      </p:sp>
    </p:spTree>
    <p:extLst>
      <p:ext uri="{BB962C8B-B14F-4D97-AF65-F5344CB8AC3E}">
        <p14:creationId xmlns:p14="http://schemas.microsoft.com/office/powerpoint/2010/main" val="377798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6C05EF-EEAE-6F6D-2AE9-A95C1B9130BC}"/>
              </a:ext>
            </a:extLst>
          </p:cNvPr>
          <p:cNvSpPr>
            <a:spLocks noGrp="1"/>
          </p:cNvSpPr>
          <p:nvPr>
            <p:ph type="title"/>
          </p:nvPr>
        </p:nvSpPr>
        <p:spPr/>
        <p:txBody>
          <a:bodyPr/>
          <a:lstStyle/>
          <a:p>
            <a:r>
              <a:rPr lang="de-DE" dirty="0" err="1"/>
              <a:t>Introduction</a:t>
            </a:r>
            <a:endParaRPr lang="de-DE" dirty="0"/>
          </a:p>
        </p:txBody>
      </p:sp>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5</a:t>
            </a:fld>
            <a:endParaRPr lang="en-US"/>
          </a:p>
        </p:txBody>
      </p:sp>
      <p:sp>
        <p:nvSpPr>
          <p:cNvPr id="4" name="Inhaltsplatzhalter 3">
            <a:extLst>
              <a:ext uri="{FF2B5EF4-FFF2-40B4-BE49-F238E27FC236}">
                <a16:creationId xmlns:a16="http://schemas.microsoft.com/office/drawing/2014/main" id="{23EC5302-6DDC-36CC-FA36-DAA153F2AE8F}"/>
              </a:ext>
            </a:extLst>
          </p:cNvPr>
          <p:cNvSpPr>
            <a:spLocks noGrp="1"/>
          </p:cNvSpPr>
          <p:nvPr>
            <p:ph sz="quarter" idx="11"/>
          </p:nvPr>
        </p:nvSpPr>
        <p:spPr/>
        <p:txBody>
          <a:bodyPr/>
          <a:lstStyle/>
          <a:p>
            <a:r>
              <a:rPr lang="de-DE" dirty="0"/>
              <a:t>Nutrition</a:t>
            </a:r>
          </a:p>
          <a:p>
            <a:pPr lvl="1"/>
            <a:r>
              <a:rPr lang="de-DE" dirty="0"/>
              <a:t>Food </a:t>
            </a:r>
            <a:r>
              <a:rPr lang="de-DE" dirty="0" err="1"/>
              <a:t>Compositions</a:t>
            </a:r>
            <a:endParaRPr lang="de-DE" dirty="0"/>
          </a:p>
          <a:p>
            <a:pPr lvl="2"/>
            <a:r>
              <a:rPr lang="de-DE" dirty="0" err="1"/>
              <a:t>Macronutrients</a:t>
            </a:r>
            <a:endParaRPr lang="de-DE" dirty="0"/>
          </a:p>
          <a:p>
            <a:pPr lvl="2"/>
            <a:r>
              <a:rPr lang="de-DE" dirty="0" err="1"/>
              <a:t>Micronutrients</a:t>
            </a:r>
            <a:r>
              <a:rPr lang="de-DE" dirty="0"/>
              <a:t> (Vitamins, Minerals, …)</a:t>
            </a:r>
          </a:p>
          <a:p>
            <a:pPr lvl="1"/>
            <a:endParaRPr lang="de-DE" dirty="0"/>
          </a:p>
          <a:p>
            <a:pPr lvl="1"/>
            <a:r>
              <a:rPr lang="de-DE" dirty="0"/>
              <a:t>Education </a:t>
            </a:r>
            <a:r>
              <a:rPr lang="de-DE" dirty="0" err="1"/>
              <a:t>complex</a:t>
            </a:r>
            <a:endParaRPr lang="de-DE" dirty="0"/>
          </a:p>
          <a:p>
            <a:pPr lvl="2"/>
            <a:r>
              <a:rPr lang="de-DE" dirty="0" err="1"/>
              <a:t>Intolerances</a:t>
            </a:r>
            <a:endParaRPr lang="de-DE" dirty="0"/>
          </a:p>
          <a:p>
            <a:pPr lvl="2"/>
            <a:r>
              <a:rPr lang="de-DE" dirty="0" err="1"/>
              <a:t>Preferences</a:t>
            </a:r>
            <a:endParaRPr lang="de-DE" dirty="0"/>
          </a:p>
          <a:p>
            <a:pPr lvl="2"/>
            <a:r>
              <a:rPr lang="de-DE" dirty="0"/>
              <a:t>Body </a:t>
            </a:r>
            <a:r>
              <a:rPr lang="de-DE" dirty="0" err="1"/>
              <a:t>Compositions</a:t>
            </a:r>
            <a:endParaRPr lang="de-DE" dirty="0"/>
          </a:p>
        </p:txBody>
      </p:sp>
      <p:sp>
        <p:nvSpPr>
          <p:cNvPr id="5" name="Inhaltsplatzhalter 4">
            <a:extLst>
              <a:ext uri="{FF2B5EF4-FFF2-40B4-BE49-F238E27FC236}">
                <a16:creationId xmlns:a16="http://schemas.microsoft.com/office/drawing/2014/main" id="{8D91723E-B195-B2B3-F2DE-DA2944F2B3B5}"/>
              </a:ext>
            </a:extLst>
          </p:cNvPr>
          <p:cNvSpPr>
            <a:spLocks noGrp="1"/>
          </p:cNvSpPr>
          <p:nvPr>
            <p:ph sz="quarter" idx="12"/>
          </p:nvPr>
        </p:nvSpPr>
        <p:spPr/>
        <p:txBody>
          <a:bodyPr/>
          <a:lstStyle/>
          <a:p>
            <a:r>
              <a:rPr lang="de-DE" dirty="0"/>
              <a:t>VR Systems</a:t>
            </a:r>
          </a:p>
          <a:p>
            <a:pPr lvl="1"/>
            <a:r>
              <a:rPr lang="de-DE" dirty="0"/>
              <a:t>„New“ Trend</a:t>
            </a:r>
          </a:p>
          <a:p>
            <a:pPr lvl="1"/>
            <a:r>
              <a:rPr lang="de-DE" dirty="0"/>
              <a:t>More </a:t>
            </a:r>
            <a:r>
              <a:rPr lang="de-DE" dirty="0" err="1"/>
              <a:t>Relevance</a:t>
            </a:r>
            <a:r>
              <a:rPr lang="de-DE" dirty="0"/>
              <a:t> (Metaverse)</a:t>
            </a:r>
          </a:p>
          <a:p>
            <a:pPr lvl="1"/>
            <a:endParaRPr lang="de-DE" dirty="0"/>
          </a:p>
          <a:p>
            <a:pPr lvl="1"/>
            <a:r>
              <a:rPr lang="de-DE" dirty="0" err="1"/>
              <a:t>Revolutionize</a:t>
            </a:r>
            <a:r>
              <a:rPr lang="de-DE" dirty="0"/>
              <a:t> Education</a:t>
            </a:r>
          </a:p>
          <a:p>
            <a:pPr lvl="1"/>
            <a:r>
              <a:rPr lang="de-DE" dirty="0"/>
              <a:t>User Engagement</a:t>
            </a:r>
          </a:p>
          <a:p>
            <a:pPr lvl="1"/>
            <a:r>
              <a:rPr lang="de-DE" dirty="0"/>
              <a:t>Gamification</a:t>
            </a:r>
          </a:p>
        </p:txBody>
      </p:sp>
      <p:sp>
        <p:nvSpPr>
          <p:cNvPr id="6" name="Additionszeichen 5">
            <a:extLst>
              <a:ext uri="{FF2B5EF4-FFF2-40B4-BE49-F238E27FC236}">
                <a16:creationId xmlns:a16="http://schemas.microsoft.com/office/drawing/2014/main" id="{A7CD1C7C-AB9A-D984-46FE-53D7826B1624}"/>
              </a:ext>
            </a:extLst>
          </p:cNvPr>
          <p:cNvSpPr/>
          <p:nvPr/>
        </p:nvSpPr>
        <p:spPr>
          <a:xfrm>
            <a:off x="3533769" y="2490883"/>
            <a:ext cx="1898072" cy="1787238"/>
          </a:xfrm>
          <a:prstGeom prst="mathPlus">
            <a:avLst>
              <a:gd name="adj1" fmla="val 11645"/>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7" name="Rechteck: abgerundete Ecken 6">
            <a:extLst>
              <a:ext uri="{FF2B5EF4-FFF2-40B4-BE49-F238E27FC236}">
                <a16:creationId xmlns:a16="http://schemas.microsoft.com/office/drawing/2014/main" id="{266A8EB1-61FE-07E5-8D3D-12387935174B}"/>
              </a:ext>
            </a:extLst>
          </p:cNvPr>
          <p:cNvSpPr/>
          <p:nvPr/>
        </p:nvSpPr>
        <p:spPr>
          <a:xfrm>
            <a:off x="5269923" y="4635834"/>
            <a:ext cx="3290454" cy="162098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8" name="Flussdiagramm: Verzögerung 7">
            <a:extLst>
              <a:ext uri="{FF2B5EF4-FFF2-40B4-BE49-F238E27FC236}">
                <a16:creationId xmlns:a16="http://schemas.microsoft.com/office/drawing/2014/main" id="{346E11B6-EB7B-7867-450C-4C75426F7FF7}"/>
              </a:ext>
            </a:extLst>
          </p:cNvPr>
          <p:cNvSpPr/>
          <p:nvPr/>
        </p:nvSpPr>
        <p:spPr>
          <a:xfrm rot="16200000">
            <a:off x="6623462" y="5633484"/>
            <a:ext cx="583378" cy="66328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9" name="Rechteck: obere Ecken abgerundet 8">
            <a:extLst>
              <a:ext uri="{FF2B5EF4-FFF2-40B4-BE49-F238E27FC236}">
                <a16:creationId xmlns:a16="http://schemas.microsoft.com/office/drawing/2014/main" id="{0ADF0F5A-D485-F3EF-6899-C4D570EF5C2B}"/>
              </a:ext>
            </a:extLst>
          </p:cNvPr>
          <p:cNvSpPr/>
          <p:nvPr/>
        </p:nvSpPr>
        <p:spPr>
          <a:xfrm>
            <a:off x="6326331" y="4473332"/>
            <a:ext cx="1177637" cy="117763"/>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10" name="Rechteck: obere Ecken abgerundet 9">
            <a:extLst>
              <a:ext uri="{FF2B5EF4-FFF2-40B4-BE49-F238E27FC236}">
                <a16:creationId xmlns:a16="http://schemas.microsoft.com/office/drawing/2014/main" id="{AB7BB79E-5A42-A0DD-F84D-C494CB5EDCD6}"/>
              </a:ext>
            </a:extLst>
          </p:cNvPr>
          <p:cNvSpPr/>
          <p:nvPr/>
        </p:nvSpPr>
        <p:spPr>
          <a:xfrm rot="5400000">
            <a:off x="8357291" y="5405845"/>
            <a:ext cx="620484" cy="80961"/>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11" name="Rechteck: obere Ecken abgerundet 10">
            <a:extLst>
              <a:ext uri="{FF2B5EF4-FFF2-40B4-BE49-F238E27FC236}">
                <a16:creationId xmlns:a16="http://schemas.microsoft.com/office/drawing/2014/main" id="{090E1291-56DD-A359-28DD-1E7F89FD5857}"/>
              </a:ext>
            </a:extLst>
          </p:cNvPr>
          <p:cNvSpPr/>
          <p:nvPr/>
        </p:nvSpPr>
        <p:spPr>
          <a:xfrm rot="16200000">
            <a:off x="4852526" y="5405844"/>
            <a:ext cx="620484" cy="80961"/>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12" name="Ellipse 11">
            <a:extLst>
              <a:ext uri="{FF2B5EF4-FFF2-40B4-BE49-F238E27FC236}">
                <a16:creationId xmlns:a16="http://schemas.microsoft.com/office/drawing/2014/main" id="{9745F156-C228-B804-F86E-FB4B91D8D553}"/>
              </a:ext>
            </a:extLst>
          </p:cNvPr>
          <p:cNvSpPr/>
          <p:nvPr/>
        </p:nvSpPr>
        <p:spPr>
          <a:xfrm>
            <a:off x="5431841" y="4765964"/>
            <a:ext cx="1342168" cy="11148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3" name="Ellipse 12">
            <a:extLst>
              <a:ext uri="{FF2B5EF4-FFF2-40B4-BE49-F238E27FC236}">
                <a16:creationId xmlns:a16="http://schemas.microsoft.com/office/drawing/2014/main" id="{3181E5AC-4344-F293-459B-3A0A52639ABE}"/>
              </a:ext>
            </a:extLst>
          </p:cNvPr>
          <p:cNvSpPr/>
          <p:nvPr/>
        </p:nvSpPr>
        <p:spPr>
          <a:xfrm>
            <a:off x="7079679" y="4765964"/>
            <a:ext cx="1295396" cy="11148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14" name="Sprechblase: oval 13">
            <a:extLst>
              <a:ext uri="{FF2B5EF4-FFF2-40B4-BE49-F238E27FC236}">
                <a16:creationId xmlns:a16="http://schemas.microsoft.com/office/drawing/2014/main" id="{D561DE0C-D707-D182-2F61-8A582F4A8593}"/>
              </a:ext>
            </a:extLst>
          </p:cNvPr>
          <p:cNvSpPr/>
          <p:nvPr/>
        </p:nvSpPr>
        <p:spPr>
          <a:xfrm>
            <a:off x="1219855" y="5084617"/>
            <a:ext cx="2588847" cy="1261676"/>
          </a:xfrm>
          <a:prstGeom prst="wedgeEllipseCallout">
            <a:avLst>
              <a:gd name="adj1" fmla="val 74853"/>
              <a:gd name="adj2" fmla="val -14675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de-DE" dirty="0"/>
              <a:t>1 Food Education VR App in </a:t>
            </a:r>
            <a:r>
              <a:rPr lang="de-DE" dirty="0" err="1"/>
              <a:t>Meta</a:t>
            </a:r>
            <a:r>
              <a:rPr lang="de-DE" dirty="0"/>
              <a:t> Store (2019) [2]</a:t>
            </a:r>
          </a:p>
        </p:txBody>
      </p:sp>
    </p:spTree>
    <p:extLst>
      <p:ext uri="{BB962C8B-B14F-4D97-AF65-F5344CB8AC3E}">
        <p14:creationId xmlns:p14="http://schemas.microsoft.com/office/powerpoint/2010/main" val="42333209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EA84E0-15D4-6D1F-BADB-0DB3F45AA59A}"/>
              </a:ext>
            </a:extLst>
          </p:cNvPr>
          <p:cNvSpPr>
            <a:spLocks noGrp="1"/>
          </p:cNvSpPr>
          <p:nvPr>
            <p:ph type="title"/>
          </p:nvPr>
        </p:nvSpPr>
        <p:spPr>
          <a:xfrm>
            <a:off x="176212" y="246595"/>
            <a:ext cx="7387829" cy="633942"/>
          </a:xfrm>
        </p:spPr>
        <p:txBody>
          <a:bodyPr anchor="ctr">
            <a:normAutofit/>
          </a:bodyPr>
          <a:lstStyle/>
          <a:p>
            <a:r>
              <a:rPr lang="de-DE" dirty="0"/>
              <a:t>Question &amp; </a:t>
            </a:r>
            <a:r>
              <a:rPr lang="de-DE" dirty="0" err="1"/>
              <a:t>Answer</a:t>
            </a:r>
            <a:endParaRPr lang="de-DE" dirty="0"/>
          </a:p>
        </p:txBody>
      </p:sp>
      <p:sp>
        <p:nvSpPr>
          <p:cNvPr id="3" name="Foliennummernplatzhalter 2">
            <a:extLst>
              <a:ext uri="{FF2B5EF4-FFF2-40B4-BE49-F238E27FC236}">
                <a16:creationId xmlns:a16="http://schemas.microsoft.com/office/drawing/2014/main" id="{EBA986E8-9469-6B0B-78FB-B0982BAE301F}"/>
              </a:ext>
            </a:extLst>
          </p:cNvPr>
          <p:cNvSpPr>
            <a:spLocks noGrp="1"/>
          </p:cNvSpPr>
          <p:nvPr>
            <p:ph type="sldNum" sz="quarter" idx="10"/>
          </p:nvPr>
        </p:nvSpPr>
        <p:spPr>
          <a:xfrm>
            <a:off x="6915150" y="6346293"/>
            <a:ext cx="2057400" cy="365125"/>
          </a:xfrm>
        </p:spPr>
        <p:txBody>
          <a:bodyPr anchor="ctr">
            <a:normAutofit/>
          </a:bodyPr>
          <a:lstStyle/>
          <a:p>
            <a:pPr>
              <a:lnSpc>
                <a:spcPct val="90000"/>
              </a:lnSpc>
              <a:spcAft>
                <a:spcPts val="600"/>
              </a:spcAft>
            </a:pPr>
            <a:fld id="{9880AE11-5B6B-4C22-A1E3-868D5CD5462F}" type="slidenum">
              <a:rPr lang="en-US" smtClean="0"/>
              <a:pPr>
                <a:lnSpc>
                  <a:spcPct val="90000"/>
                </a:lnSpc>
                <a:spcAft>
                  <a:spcPts val="600"/>
                </a:spcAft>
              </a:pPr>
              <a:t>50</a:t>
            </a:fld>
            <a:endParaRPr lang="en-US"/>
          </a:p>
        </p:txBody>
      </p:sp>
      <p:pic>
        <p:nvPicPr>
          <p:cNvPr id="7" name="Picture 4" descr="Infinite question marks in 3D rendering">
            <a:extLst>
              <a:ext uri="{FF2B5EF4-FFF2-40B4-BE49-F238E27FC236}">
                <a16:creationId xmlns:a16="http://schemas.microsoft.com/office/drawing/2014/main" id="{63CF52AD-F30A-3478-1DEA-AB4E24D3A960}"/>
              </a:ext>
            </a:extLst>
          </p:cNvPr>
          <p:cNvPicPr>
            <a:picLocks noChangeAspect="1"/>
          </p:cNvPicPr>
          <p:nvPr/>
        </p:nvPicPr>
        <p:blipFill rotWithShape="1">
          <a:blip r:embed="rId3"/>
          <a:srcRect t="10789"/>
          <a:stretch/>
        </p:blipFill>
        <p:spPr>
          <a:xfrm>
            <a:off x="176212" y="1041400"/>
            <a:ext cx="8786813" cy="5232400"/>
          </a:xfrm>
          <a:prstGeom prst="rect">
            <a:avLst/>
          </a:prstGeom>
          <a:noFill/>
        </p:spPr>
      </p:pic>
    </p:spTree>
    <p:extLst>
      <p:ext uri="{BB962C8B-B14F-4D97-AF65-F5344CB8AC3E}">
        <p14:creationId xmlns:p14="http://schemas.microsoft.com/office/powerpoint/2010/main" val="3694952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400D2B-0074-7FDE-5E47-14EDE1802947}"/>
              </a:ext>
            </a:extLst>
          </p:cNvPr>
          <p:cNvSpPr>
            <a:spLocks noGrp="1"/>
          </p:cNvSpPr>
          <p:nvPr>
            <p:ph type="title"/>
          </p:nvPr>
        </p:nvSpPr>
        <p:spPr/>
        <p:txBody>
          <a:bodyPr/>
          <a:lstStyle/>
          <a:p>
            <a:r>
              <a:rPr lang="de-DE" dirty="0"/>
              <a:t>Sources</a:t>
            </a:r>
          </a:p>
        </p:txBody>
      </p:sp>
      <p:sp>
        <p:nvSpPr>
          <p:cNvPr id="3" name="Foliennummernplatzhalter 2">
            <a:extLst>
              <a:ext uri="{FF2B5EF4-FFF2-40B4-BE49-F238E27FC236}">
                <a16:creationId xmlns:a16="http://schemas.microsoft.com/office/drawing/2014/main" id="{4C986471-C1F9-D57F-9DAF-C17054324968}"/>
              </a:ext>
            </a:extLst>
          </p:cNvPr>
          <p:cNvSpPr>
            <a:spLocks noGrp="1"/>
          </p:cNvSpPr>
          <p:nvPr>
            <p:ph type="sldNum" sz="quarter" idx="10"/>
          </p:nvPr>
        </p:nvSpPr>
        <p:spPr/>
        <p:txBody>
          <a:bodyPr/>
          <a:lstStyle/>
          <a:p>
            <a:fld id="{9880AE11-5B6B-4C22-A1E3-868D5CD5462F}" type="slidenum">
              <a:rPr lang="en-US" smtClean="0"/>
              <a:pPr/>
              <a:t>51</a:t>
            </a:fld>
            <a:endParaRPr lang="en-US"/>
          </a:p>
        </p:txBody>
      </p:sp>
      <p:sp>
        <p:nvSpPr>
          <p:cNvPr id="4" name="Inhaltsplatzhalter 3">
            <a:extLst>
              <a:ext uri="{FF2B5EF4-FFF2-40B4-BE49-F238E27FC236}">
                <a16:creationId xmlns:a16="http://schemas.microsoft.com/office/drawing/2014/main" id="{1CD0D424-EAE7-E841-5255-B1C3A226AFF0}"/>
              </a:ext>
            </a:extLst>
          </p:cNvPr>
          <p:cNvSpPr>
            <a:spLocks noGrp="1"/>
          </p:cNvSpPr>
          <p:nvPr>
            <p:ph sz="quarter" idx="11"/>
          </p:nvPr>
        </p:nvSpPr>
        <p:spPr/>
        <p:txBody>
          <a:bodyPr>
            <a:normAutofit fontScale="92500"/>
          </a:bodyPr>
          <a:lstStyle/>
          <a:p>
            <a:pPr marL="0" indent="0">
              <a:buNone/>
            </a:pPr>
            <a:r>
              <a:rPr lang="de-DE" sz="1800" dirty="0"/>
              <a:t>[1] </a:t>
            </a:r>
            <a:r>
              <a:rPr lang="de-DE" sz="1800" dirty="0">
                <a:hlinkClick r:id="rId3"/>
              </a:rPr>
              <a:t>https://www.hna.de/verbraucher/supermarkt-rewe-edeka-verbraucher-news-beste-supermaerkte-deutschland-supermarkt-einkaufen-92283033.html</a:t>
            </a:r>
            <a:endParaRPr lang="de-DE" sz="1800" dirty="0"/>
          </a:p>
          <a:p>
            <a:pPr marL="0" indent="0" algn="l">
              <a:buNone/>
            </a:pPr>
            <a:r>
              <a:rPr lang="de-DE" sz="1800" dirty="0"/>
              <a:t>[2] </a:t>
            </a:r>
            <a:r>
              <a:rPr lang="en-US" sz="1800" b="0" i="0" u="none" strike="noStrike" baseline="0" dirty="0">
                <a:latin typeface="CharterBT-Roman"/>
              </a:rPr>
              <a:t>Pavel </a:t>
            </a:r>
            <a:r>
              <a:rPr lang="en-US" sz="1800" b="0" i="0" u="none" strike="noStrike" baseline="0" dirty="0" err="1">
                <a:latin typeface="CharterBT-Roman"/>
              </a:rPr>
              <a:t>Smutny</a:t>
            </a:r>
            <a:r>
              <a:rPr lang="en-US" sz="1800" b="0" i="0" u="none" strike="noStrike" baseline="0" dirty="0">
                <a:latin typeface="CharterBT-Roman"/>
              </a:rPr>
              <a:t>, Marek </a:t>
            </a:r>
            <a:r>
              <a:rPr lang="en-US" sz="1800" b="0" i="0" u="none" strike="noStrike" baseline="0" dirty="0" err="1">
                <a:latin typeface="CharterBT-Roman"/>
              </a:rPr>
              <a:t>Babiuch</a:t>
            </a:r>
            <a:r>
              <a:rPr lang="en-US" sz="1800" b="0" i="0" u="none" strike="noStrike" baseline="0" dirty="0">
                <a:latin typeface="CharterBT-Roman"/>
              </a:rPr>
              <a:t>, and Petr </a:t>
            </a:r>
            <a:r>
              <a:rPr lang="en-US" sz="1800" b="0" i="0" u="none" strike="noStrike" baseline="0" dirty="0" err="1">
                <a:latin typeface="CharterBT-Roman"/>
              </a:rPr>
              <a:t>Foltynek</a:t>
            </a:r>
            <a:r>
              <a:rPr lang="en-US" sz="1800" b="0" i="0" u="none" strike="noStrike" baseline="0" dirty="0">
                <a:latin typeface="CharterBT-Roman"/>
              </a:rPr>
              <a:t>. „A Review of the Virtual Reality Applications in Education and Training“. In: </a:t>
            </a:r>
            <a:r>
              <a:rPr lang="en-US" sz="1800" b="0" i="1" u="none" strike="noStrike" baseline="0" dirty="0">
                <a:latin typeface="CharterBT-Italic"/>
              </a:rPr>
              <a:t>2019 20th International Carpathian Control Conference (ICCC)</a:t>
            </a:r>
            <a:r>
              <a:rPr lang="en-US" sz="1800" b="0" i="0" u="none" strike="noStrike" baseline="0" dirty="0">
                <a:latin typeface="CharterBT-Roman"/>
              </a:rPr>
              <a:t>. May 2019, pp. 1–4</a:t>
            </a:r>
          </a:p>
          <a:p>
            <a:pPr marL="0" indent="0" algn="l">
              <a:buNone/>
            </a:pPr>
            <a:r>
              <a:rPr lang="en-US" sz="1800" dirty="0">
                <a:latin typeface="CharterBT-Roman"/>
              </a:rPr>
              <a:t>[3] </a:t>
            </a:r>
            <a:r>
              <a:rPr lang="de-DE" sz="1800" b="0" i="0" u="none" strike="noStrike" baseline="0" dirty="0">
                <a:latin typeface="CharterBT-Roman"/>
              </a:rPr>
              <a:t>Deutsche Gesellschaft </a:t>
            </a:r>
            <a:r>
              <a:rPr lang="de-DE" sz="1800" b="0" i="0" u="none" strike="noStrike" baseline="0" dirty="0" err="1">
                <a:latin typeface="CharterBT-Roman"/>
              </a:rPr>
              <a:t>fur</a:t>
            </a:r>
            <a:r>
              <a:rPr lang="de-DE" sz="1800" b="0" i="0" u="none" strike="noStrike" baseline="0" dirty="0">
                <a:latin typeface="CharterBT-Roman"/>
              </a:rPr>
              <a:t> </a:t>
            </a:r>
            <a:r>
              <a:rPr lang="de-DE" sz="1800" b="0" i="0" u="none" strike="noStrike" baseline="0" dirty="0" err="1">
                <a:latin typeface="CharterBT-Roman"/>
              </a:rPr>
              <a:t>Ernahrung</a:t>
            </a:r>
            <a:r>
              <a:rPr lang="de-DE" sz="1800" b="0" i="0" u="none" strike="noStrike" baseline="0" dirty="0">
                <a:latin typeface="CharterBT-Roman"/>
              </a:rPr>
              <a:t> e.V. „Vollwertig essen und trinken nach den 10 Regeln der DGE“. In: </a:t>
            </a:r>
            <a:r>
              <a:rPr lang="de-DE" sz="1800" b="0" i="1" u="none" strike="noStrike" baseline="0" dirty="0">
                <a:latin typeface="CharterBT-Italic"/>
              </a:rPr>
              <a:t>Deutsche Gesellschaft </a:t>
            </a:r>
            <a:r>
              <a:rPr lang="de-DE" sz="1800" b="0" i="1" u="none" strike="noStrike" baseline="0" dirty="0" err="1">
                <a:latin typeface="CharterBT-Italic"/>
              </a:rPr>
              <a:t>fur</a:t>
            </a:r>
            <a:r>
              <a:rPr lang="de-DE" sz="1800" b="0" i="1" u="none" strike="noStrike" baseline="0" dirty="0">
                <a:latin typeface="CharterBT-Italic"/>
              </a:rPr>
              <a:t> </a:t>
            </a:r>
            <a:r>
              <a:rPr lang="de-DE" sz="1800" b="0" i="1" u="none" strike="noStrike" baseline="0" dirty="0" err="1">
                <a:latin typeface="CharterBT-Italic"/>
              </a:rPr>
              <a:t>Ernahrung</a:t>
            </a:r>
            <a:r>
              <a:rPr lang="de-DE" sz="1800" b="0" i="1" u="none" strike="noStrike" baseline="0" dirty="0">
                <a:latin typeface="CharterBT-Italic"/>
              </a:rPr>
              <a:t> e.V. - FAQ gesunde </a:t>
            </a:r>
            <a:r>
              <a:rPr lang="de-DE" sz="1800" b="0" i="1" u="none" strike="noStrike" baseline="0" dirty="0" err="1">
                <a:latin typeface="CharterBT-Italic"/>
              </a:rPr>
              <a:t>Ernahrung</a:t>
            </a:r>
            <a:r>
              <a:rPr lang="de-DE" sz="1800" b="0" i="1" u="none" strike="noStrike" baseline="0" dirty="0">
                <a:latin typeface="CharterBT-Italic"/>
              </a:rPr>
              <a:t> </a:t>
            </a:r>
            <a:r>
              <a:rPr lang="de-DE" sz="1800" b="0" i="0" u="none" strike="noStrike" baseline="0" dirty="0">
                <a:latin typeface="CharterBT-Roman"/>
              </a:rPr>
              <a:t>(2017)</a:t>
            </a:r>
            <a:endParaRPr lang="de-DE" sz="1800" dirty="0"/>
          </a:p>
          <a:p>
            <a:pPr marL="0" indent="0" algn="l">
              <a:buNone/>
            </a:pPr>
            <a:r>
              <a:rPr lang="de-DE" sz="1800" dirty="0"/>
              <a:t>[4] </a:t>
            </a:r>
            <a:r>
              <a:rPr lang="en-US" sz="1800" b="0" i="0" u="none" strike="noStrike" baseline="0" dirty="0">
                <a:latin typeface="CharterBT-Roman"/>
              </a:rPr>
              <a:t>Fred </a:t>
            </a:r>
            <a:r>
              <a:rPr lang="en-US" sz="1800" b="0" i="0" u="none" strike="noStrike" baseline="0" dirty="0" err="1">
                <a:latin typeface="CharterBT-Roman"/>
              </a:rPr>
              <a:t>Brouns</a:t>
            </a:r>
            <a:r>
              <a:rPr lang="en-US" sz="1800" b="0" i="0" u="none" strike="noStrike" baseline="0" dirty="0">
                <a:latin typeface="CharterBT-Roman"/>
              </a:rPr>
              <a:t>. „Whole Grain- Health- Scientific Consensus-ICQC 2017“. In: Sept. </a:t>
            </a:r>
            <a:r>
              <a:rPr lang="de-DE" sz="1800" b="0" i="0" u="none" strike="noStrike" baseline="0" dirty="0">
                <a:latin typeface="CharterBT-Roman"/>
              </a:rPr>
              <a:t>2017, pp. 1–12</a:t>
            </a:r>
          </a:p>
          <a:p>
            <a:pPr marL="0" indent="0" algn="l">
              <a:buNone/>
            </a:pPr>
            <a:r>
              <a:rPr lang="de-DE" sz="1800" dirty="0">
                <a:latin typeface="CharterBT-Roman"/>
              </a:rPr>
              <a:t>[5] </a:t>
            </a:r>
            <a:r>
              <a:rPr lang="en-US" sz="1800" b="0" i="0" u="none" strike="noStrike" baseline="0" dirty="0" err="1">
                <a:latin typeface="CharterBT-Roman"/>
              </a:rPr>
              <a:t>Dariush</a:t>
            </a:r>
            <a:r>
              <a:rPr lang="en-US" sz="1800" b="0" i="0" u="none" strike="noStrike" baseline="0" dirty="0">
                <a:latin typeface="CharterBT-Roman"/>
              </a:rPr>
              <a:t> </a:t>
            </a:r>
            <a:r>
              <a:rPr lang="en-US" sz="1800" b="0" i="0" u="none" strike="noStrike" baseline="0" dirty="0" err="1">
                <a:latin typeface="CharterBT-Roman"/>
              </a:rPr>
              <a:t>Mozaffarian</a:t>
            </a:r>
            <a:r>
              <a:rPr lang="en-US" sz="1800" b="0" i="0" u="none" strike="noStrike" baseline="0" dirty="0">
                <a:latin typeface="CharterBT-Roman"/>
              </a:rPr>
              <a:t>. „Dairy Foods, Obesity, and Metabolic Health: The Role of the Food Matrix Compared with Single Nutrients“. In: </a:t>
            </a:r>
            <a:r>
              <a:rPr lang="en-US" sz="1800" b="0" i="1" u="none" strike="noStrike" baseline="0" dirty="0">
                <a:latin typeface="CharterBT-Italic"/>
              </a:rPr>
              <a:t>Advances in nutrition (Bethesda, Md.) </a:t>
            </a:r>
            <a:r>
              <a:rPr lang="en-US" sz="1800" b="0" i="0" u="none" strike="noStrike" baseline="0" dirty="0">
                <a:latin typeface="CharterBT-Roman"/>
              </a:rPr>
              <a:t>10 (Sept. 2019), 917S–923S</a:t>
            </a:r>
          </a:p>
          <a:p>
            <a:pPr marL="0" indent="0" algn="l">
              <a:buNone/>
            </a:pPr>
            <a:r>
              <a:rPr lang="en-US" sz="1800" dirty="0">
                <a:latin typeface="CharterBT-Roman"/>
              </a:rPr>
              <a:t>[6] </a:t>
            </a:r>
            <a:r>
              <a:rPr lang="de-DE" sz="1800" b="0" i="0" u="none" strike="noStrike" baseline="0" dirty="0">
                <a:latin typeface="CharterBT-Roman"/>
              </a:rPr>
              <a:t>Serge </a:t>
            </a:r>
            <a:r>
              <a:rPr lang="de-DE" sz="1800" b="0" i="0" u="none" strike="noStrike" baseline="0" dirty="0" err="1">
                <a:latin typeface="CharterBT-Roman"/>
              </a:rPr>
              <a:t>Hercberg</a:t>
            </a:r>
            <a:r>
              <a:rPr lang="de-DE" sz="1800" b="0" i="0" u="none" strike="noStrike" baseline="0" dirty="0">
                <a:latin typeface="CharterBT-Roman"/>
              </a:rPr>
              <a:t>, Mathilde Touvier, and Jordi Salas-</a:t>
            </a:r>
            <a:r>
              <a:rPr lang="de-DE" sz="1800" b="0" i="0" u="none" strike="noStrike" baseline="0" dirty="0" err="1">
                <a:latin typeface="CharterBT-Roman"/>
              </a:rPr>
              <a:t>Salvado</a:t>
            </a:r>
            <a:r>
              <a:rPr lang="de-DE" sz="1800" b="0" i="0" u="none" strike="noStrike" baseline="0" dirty="0">
                <a:latin typeface="CharterBT-Roman"/>
              </a:rPr>
              <a:t>. „The </a:t>
            </a:r>
            <a:r>
              <a:rPr lang="de-DE" sz="1800" b="0" i="0" u="none" strike="noStrike" baseline="0" dirty="0" err="1">
                <a:latin typeface="CharterBT-Roman"/>
              </a:rPr>
              <a:t>Nutri</a:t>
            </a:r>
            <a:r>
              <a:rPr lang="de-DE" sz="1800" b="0" i="0" u="none" strike="noStrike" baseline="0" dirty="0">
                <a:latin typeface="CharterBT-Roman"/>
              </a:rPr>
              <a:t>-Score </a:t>
            </a:r>
            <a:r>
              <a:rPr lang="de-DE" sz="1800" b="0" i="0" u="none" strike="noStrike" baseline="0" dirty="0" err="1">
                <a:latin typeface="CharterBT-Roman"/>
              </a:rPr>
              <a:t>nutrition</a:t>
            </a:r>
            <a:r>
              <a:rPr lang="de-DE" sz="1800" b="0" i="0" u="none" strike="noStrike" baseline="0" dirty="0">
                <a:latin typeface="CharterBT-Roman"/>
              </a:rPr>
              <a:t> </a:t>
            </a:r>
            <a:r>
              <a:rPr lang="de-DE" sz="1800" b="0" i="0" u="none" strike="noStrike" baseline="0" dirty="0" err="1">
                <a:latin typeface="CharterBT-Roman"/>
              </a:rPr>
              <a:t>label</a:t>
            </a:r>
            <a:r>
              <a:rPr lang="de-DE" sz="1800" b="0" i="0" u="none" strike="noStrike" baseline="0" dirty="0">
                <a:latin typeface="CharterBT-Roman"/>
              </a:rPr>
              <a:t>“. In: </a:t>
            </a:r>
            <a:r>
              <a:rPr lang="de-DE" sz="1800" b="0" i="1" u="none" strike="noStrike" baseline="0" dirty="0">
                <a:latin typeface="CharterBT-Italic"/>
              </a:rPr>
              <a:t>International </a:t>
            </a:r>
            <a:r>
              <a:rPr lang="de-DE" sz="1800" b="0" i="1" u="none" strike="noStrike" baseline="0" dirty="0" err="1">
                <a:latin typeface="CharterBT-Italic"/>
              </a:rPr>
              <a:t>journal</a:t>
            </a:r>
            <a:r>
              <a:rPr lang="de-DE" sz="1800" b="0" i="1" u="none" strike="noStrike" baseline="0" dirty="0">
                <a:latin typeface="CharterBT-Italic"/>
              </a:rPr>
              <a:t> </a:t>
            </a:r>
            <a:r>
              <a:rPr lang="de-DE" sz="1800" b="0" i="1" u="none" strike="noStrike" baseline="0" dirty="0" err="1">
                <a:latin typeface="CharterBT-Italic"/>
              </a:rPr>
              <a:t>for</a:t>
            </a:r>
            <a:r>
              <a:rPr lang="de-DE" sz="1800" b="0" i="1" u="none" strike="noStrike" baseline="0" dirty="0">
                <a:latin typeface="CharterBT-Italic"/>
              </a:rPr>
              <a:t> </a:t>
            </a:r>
            <a:r>
              <a:rPr lang="de-DE" sz="1800" b="0" i="1" u="none" strike="noStrike" baseline="0" dirty="0" err="1">
                <a:latin typeface="CharterBT-Italic"/>
              </a:rPr>
              <a:t>vitamin</a:t>
            </a:r>
            <a:r>
              <a:rPr lang="de-DE" sz="1800" b="0" i="1" u="none" strike="noStrike" baseline="0" dirty="0">
                <a:latin typeface="CharterBT-Italic"/>
              </a:rPr>
              <a:t> and </a:t>
            </a:r>
            <a:r>
              <a:rPr lang="de-DE" sz="1800" b="0" i="1" u="none" strike="noStrike" baseline="0" dirty="0" err="1">
                <a:latin typeface="CharterBT-Italic"/>
              </a:rPr>
              <a:t>nutrition</a:t>
            </a:r>
            <a:r>
              <a:rPr lang="de-DE" sz="1800" b="0" i="1" u="none" strike="noStrike" baseline="0" dirty="0">
                <a:latin typeface="CharterBT-Italic"/>
              </a:rPr>
              <a:t> </a:t>
            </a:r>
            <a:r>
              <a:rPr lang="de-DE" sz="1800" b="0" i="1" u="none" strike="noStrike" baseline="0" dirty="0" err="1">
                <a:latin typeface="CharterBT-Italic"/>
              </a:rPr>
              <a:t>research</a:t>
            </a:r>
            <a:r>
              <a:rPr lang="de-DE" sz="1800" b="0" i="1" u="none" strike="noStrike" baseline="0" dirty="0">
                <a:latin typeface="CharterBT-Italic"/>
              </a:rPr>
              <a:t>. Internationale Zeitschrift </a:t>
            </a:r>
            <a:r>
              <a:rPr lang="de-DE" sz="1800" b="0" i="1" u="none" strike="noStrike" baseline="0" dirty="0" err="1">
                <a:latin typeface="CharterBT-Italic"/>
              </a:rPr>
              <a:t>fur</a:t>
            </a:r>
            <a:r>
              <a:rPr lang="de-DE" sz="1800" b="0" i="1" u="none" strike="noStrike" baseline="0" dirty="0">
                <a:latin typeface="CharterBT-Italic"/>
              </a:rPr>
              <a:t> Vitamin- und </a:t>
            </a:r>
            <a:r>
              <a:rPr lang="de-DE" sz="1800" b="0" i="1" u="none" strike="noStrike" baseline="0" dirty="0" err="1">
                <a:latin typeface="CharterBT-Italic"/>
              </a:rPr>
              <a:t>Ernahrungsforschung</a:t>
            </a:r>
            <a:r>
              <a:rPr lang="de-DE" sz="1800" b="0" i="1" u="none" strike="noStrike" baseline="0" dirty="0">
                <a:latin typeface="CharterBT-Italic"/>
              </a:rPr>
              <a:t>. Journal international </a:t>
            </a:r>
            <a:r>
              <a:rPr lang="fr-FR" sz="1800" b="0" i="1" u="none" strike="noStrike" baseline="0" dirty="0">
                <a:latin typeface="CharterBT-Italic"/>
              </a:rPr>
              <a:t>de </a:t>
            </a:r>
            <a:r>
              <a:rPr lang="fr-FR" sz="1800" b="0" i="1" u="none" strike="noStrike" baseline="0" dirty="0" err="1">
                <a:latin typeface="CharterBT-Italic"/>
              </a:rPr>
              <a:t>vitaminologie</a:t>
            </a:r>
            <a:r>
              <a:rPr lang="fr-FR" sz="1800" b="0" i="1" u="none" strike="noStrike" baseline="0" dirty="0">
                <a:latin typeface="CharterBT-Italic"/>
              </a:rPr>
              <a:t> et de nutrition </a:t>
            </a:r>
            <a:r>
              <a:rPr lang="fr-FR" sz="1800" b="0" i="0" u="none" strike="noStrike" baseline="0" dirty="0">
                <a:latin typeface="CharterBT-Roman"/>
              </a:rPr>
              <a:t>92.3-4 (July 2022), pp. 147–157</a:t>
            </a:r>
          </a:p>
          <a:p>
            <a:pPr marL="0" indent="0" algn="l">
              <a:buNone/>
            </a:pPr>
            <a:r>
              <a:rPr lang="fr-FR" sz="1800" dirty="0">
                <a:latin typeface="CharterBT-Roman"/>
              </a:rPr>
              <a:t>[7] </a:t>
            </a:r>
            <a:r>
              <a:rPr lang="fr-FR" sz="1800" dirty="0">
                <a:latin typeface="CharterBT-Roman"/>
                <a:hlinkClick r:id="rId4"/>
              </a:rPr>
              <a:t>https://assetstore.unity.com/packages/3d/food-props-163295</a:t>
            </a:r>
            <a:endParaRPr lang="fr-FR" sz="1800" dirty="0">
              <a:latin typeface="CharterBT-Roman"/>
            </a:endParaRPr>
          </a:p>
          <a:p>
            <a:pPr marL="0" indent="0" algn="l">
              <a:buNone/>
            </a:pPr>
            <a:r>
              <a:rPr lang="fr-FR" sz="1800" dirty="0">
                <a:latin typeface="CharterBT-Roman"/>
              </a:rPr>
              <a:t>[8] </a:t>
            </a:r>
            <a:r>
              <a:rPr lang="fr-FR" sz="1800" dirty="0">
                <a:latin typeface="CharterBT-Roman"/>
                <a:hlinkClick r:id="rId5"/>
              </a:rPr>
              <a:t>https://assetstore.unity.com/packages/3d/props/food/free-4k-scanned-vegetables-minipack-135434</a:t>
            </a:r>
            <a:endParaRPr lang="fr-FR" sz="1800" dirty="0">
              <a:latin typeface="CharterBT-Roman"/>
            </a:endParaRPr>
          </a:p>
          <a:p>
            <a:pPr marL="0" indent="0" algn="l">
              <a:buNone/>
            </a:pPr>
            <a:endParaRPr lang="de-DE" sz="1800" dirty="0"/>
          </a:p>
        </p:txBody>
      </p:sp>
    </p:spTree>
    <p:extLst>
      <p:ext uri="{BB962C8B-B14F-4D97-AF65-F5344CB8AC3E}">
        <p14:creationId xmlns:p14="http://schemas.microsoft.com/office/powerpoint/2010/main" val="13396093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400D2B-0074-7FDE-5E47-14EDE1802947}"/>
              </a:ext>
            </a:extLst>
          </p:cNvPr>
          <p:cNvSpPr>
            <a:spLocks noGrp="1"/>
          </p:cNvSpPr>
          <p:nvPr>
            <p:ph type="title"/>
          </p:nvPr>
        </p:nvSpPr>
        <p:spPr/>
        <p:txBody>
          <a:bodyPr/>
          <a:lstStyle/>
          <a:p>
            <a:r>
              <a:rPr lang="de-DE" dirty="0"/>
              <a:t>Sources</a:t>
            </a:r>
          </a:p>
        </p:txBody>
      </p:sp>
      <p:sp>
        <p:nvSpPr>
          <p:cNvPr id="3" name="Foliennummernplatzhalter 2">
            <a:extLst>
              <a:ext uri="{FF2B5EF4-FFF2-40B4-BE49-F238E27FC236}">
                <a16:creationId xmlns:a16="http://schemas.microsoft.com/office/drawing/2014/main" id="{4C986471-C1F9-D57F-9DAF-C17054324968}"/>
              </a:ext>
            </a:extLst>
          </p:cNvPr>
          <p:cNvSpPr>
            <a:spLocks noGrp="1"/>
          </p:cNvSpPr>
          <p:nvPr>
            <p:ph type="sldNum" sz="quarter" idx="10"/>
          </p:nvPr>
        </p:nvSpPr>
        <p:spPr/>
        <p:txBody>
          <a:bodyPr/>
          <a:lstStyle/>
          <a:p>
            <a:fld id="{9880AE11-5B6B-4C22-A1E3-868D5CD5462F}" type="slidenum">
              <a:rPr lang="en-US" smtClean="0"/>
              <a:pPr/>
              <a:t>52</a:t>
            </a:fld>
            <a:endParaRPr lang="en-US"/>
          </a:p>
        </p:txBody>
      </p:sp>
      <p:sp>
        <p:nvSpPr>
          <p:cNvPr id="4" name="Inhaltsplatzhalter 3">
            <a:extLst>
              <a:ext uri="{FF2B5EF4-FFF2-40B4-BE49-F238E27FC236}">
                <a16:creationId xmlns:a16="http://schemas.microsoft.com/office/drawing/2014/main" id="{1CD0D424-EAE7-E841-5255-B1C3A226AFF0}"/>
              </a:ext>
            </a:extLst>
          </p:cNvPr>
          <p:cNvSpPr>
            <a:spLocks noGrp="1"/>
          </p:cNvSpPr>
          <p:nvPr>
            <p:ph sz="quarter" idx="11"/>
          </p:nvPr>
        </p:nvSpPr>
        <p:spPr/>
        <p:txBody>
          <a:bodyPr>
            <a:normAutofit/>
          </a:bodyPr>
          <a:lstStyle/>
          <a:p>
            <a:pPr marL="0" indent="0">
              <a:buNone/>
            </a:pPr>
            <a:r>
              <a:rPr lang="de-DE" sz="1800" dirty="0"/>
              <a:t>[9] </a:t>
            </a:r>
            <a:r>
              <a:rPr lang="de-DE" sz="1800" dirty="0">
                <a:hlinkClick r:id="rId2"/>
              </a:rPr>
              <a:t>https://www.revopoint3d.com/products/portable-3d-scanner-pop3</a:t>
            </a:r>
            <a:endParaRPr lang="de-DE" sz="1800" dirty="0"/>
          </a:p>
          <a:p>
            <a:pPr marL="0" indent="0" algn="l">
              <a:buNone/>
            </a:pPr>
            <a:r>
              <a:rPr lang="de-DE" sz="1800" dirty="0"/>
              <a:t>[10] </a:t>
            </a:r>
            <a:r>
              <a:rPr lang="de-DE" sz="1800" b="0" i="0" u="none" strike="noStrike" baseline="0" dirty="0">
                <a:latin typeface="CharterBT-Roman"/>
              </a:rPr>
              <a:t>Bundesamt </a:t>
            </a:r>
            <a:r>
              <a:rPr lang="de-DE" sz="1800" b="0" i="0" u="none" strike="noStrike" baseline="0" dirty="0" err="1">
                <a:latin typeface="CharterBT-Roman"/>
              </a:rPr>
              <a:t>fur</a:t>
            </a:r>
            <a:r>
              <a:rPr lang="de-DE" sz="1800" b="0" i="0" u="none" strike="noStrike" baseline="0" dirty="0">
                <a:latin typeface="CharterBT-Roman"/>
              </a:rPr>
              <a:t> Lebensmittelsicherheit und </a:t>
            </a:r>
            <a:r>
              <a:rPr lang="de-DE" sz="1800" b="0" i="0" u="none" strike="noStrike" baseline="0" dirty="0" err="1">
                <a:latin typeface="CharterBT-Roman"/>
              </a:rPr>
              <a:t>Veterinarwesen</a:t>
            </a:r>
            <a:r>
              <a:rPr lang="de-DE" sz="1800" b="0" i="0" u="none" strike="noStrike" baseline="0" dirty="0">
                <a:latin typeface="CharterBT-Roman"/>
              </a:rPr>
              <a:t>. </a:t>
            </a:r>
            <a:r>
              <a:rPr lang="de-DE" sz="1800" b="0" i="1" u="none" strike="noStrike" baseline="0" dirty="0">
                <a:latin typeface="CharterBT-Italic"/>
              </a:rPr>
              <a:t>Schweizer </a:t>
            </a:r>
            <a:r>
              <a:rPr lang="de-DE" sz="1800" b="0" i="1" u="none" strike="noStrike" baseline="0" dirty="0" err="1">
                <a:latin typeface="CharterBT-Italic"/>
              </a:rPr>
              <a:t>Nahrwertdatenbank</a:t>
            </a:r>
            <a:r>
              <a:rPr lang="de-DE" sz="1800" b="0" i="0" u="none" strike="noStrike" baseline="0" dirty="0">
                <a:latin typeface="CharterBT-Roman"/>
              </a:rPr>
              <a:t>. 2023. URL: </a:t>
            </a:r>
            <a:r>
              <a:rPr lang="de-DE" sz="1800" b="0" i="0" u="none" strike="noStrike" baseline="0" dirty="0">
                <a:latin typeface="LMMono10-Regular"/>
                <a:hlinkClick r:id="rId3"/>
              </a:rPr>
              <a:t>https://naehrwertdaten.ch/</a:t>
            </a:r>
            <a:endParaRPr lang="de-DE" sz="1800" b="0" i="0" u="none" strike="noStrike" baseline="0" dirty="0">
              <a:latin typeface="LMMono10-Regular"/>
            </a:endParaRPr>
          </a:p>
          <a:p>
            <a:pPr marL="0" indent="0" algn="l">
              <a:buNone/>
            </a:pPr>
            <a:r>
              <a:rPr lang="de-DE" sz="1800" dirty="0">
                <a:latin typeface="LMMono10-Regular"/>
              </a:rPr>
              <a:t>[11] </a:t>
            </a:r>
            <a:r>
              <a:rPr lang="en-US" sz="1800" b="0" i="0" u="none" strike="noStrike" baseline="0" dirty="0">
                <a:latin typeface="CharterBT-Roman"/>
              </a:rPr>
              <a:t>PhD Jeff </a:t>
            </a:r>
            <a:r>
              <a:rPr lang="en-US" sz="1800" b="0" i="0" u="none" strike="noStrike" baseline="0" dirty="0" err="1">
                <a:latin typeface="CharterBT-Roman"/>
              </a:rPr>
              <a:t>Sauro</a:t>
            </a:r>
            <a:r>
              <a:rPr lang="en-US" sz="1800" b="0" i="0" u="none" strike="noStrike" baseline="0" dirty="0">
                <a:latin typeface="CharterBT-Roman"/>
              </a:rPr>
              <a:t>. </a:t>
            </a:r>
            <a:r>
              <a:rPr lang="en-US" sz="1800" b="0" i="1" u="none" strike="noStrike" baseline="0" dirty="0">
                <a:latin typeface="CharterBT-Italic"/>
              </a:rPr>
              <a:t>5Ways to </a:t>
            </a:r>
            <a:r>
              <a:rPr lang="en-US" sz="1800" b="0" i="1" u="none" strike="noStrike" baseline="0" dirty="0" err="1">
                <a:latin typeface="CharterBT-Italic"/>
              </a:rPr>
              <a:t>Intrepret</a:t>
            </a:r>
            <a:r>
              <a:rPr lang="en-US" sz="1800" b="0" i="1" u="none" strike="noStrike" baseline="0" dirty="0">
                <a:latin typeface="CharterBT-Italic"/>
              </a:rPr>
              <a:t> a SUS Score</a:t>
            </a:r>
            <a:r>
              <a:rPr lang="en-US" sz="1800" b="0" i="0" u="none" strike="noStrike" baseline="0" dirty="0">
                <a:latin typeface="CharterBT-Roman"/>
              </a:rPr>
              <a:t>. 2018. URL: </a:t>
            </a:r>
            <a:r>
              <a:rPr lang="en-US" sz="1800" b="0" i="0" u="none" strike="noStrike" baseline="0" dirty="0">
                <a:latin typeface="LMMono10-Regular"/>
                <a:hlinkClick r:id="rId4"/>
              </a:rPr>
              <a:t>https://measuringu.</a:t>
            </a:r>
            <a:r>
              <a:rPr lang="de-DE" sz="1800" b="0" i="0" u="none" strike="noStrike" baseline="0" dirty="0" err="1">
                <a:latin typeface="LMMono10-Regular"/>
                <a:hlinkClick r:id="rId4"/>
              </a:rPr>
              <a:t>com</a:t>
            </a:r>
            <a:r>
              <a:rPr lang="de-DE" sz="1800" b="0" i="0" u="none" strike="noStrike" baseline="0" dirty="0">
                <a:latin typeface="LMMono10-Regular"/>
                <a:hlinkClick r:id="rId4"/>
              </a:rPr>
              <a:t>/</a:t>
            </a:r>
            <a:r>
              <a:rPr lang="de-DE" sz="1800" b="0" i="0" u="none" strike="noStrike" baseline="0" dirty="0" err="1">
                <a:latin typeface="LMMono10-Regular"/>
                <a:hlinkClick r:id="rId4"/>
              </a:rPr>
              <a:t>interpret</a:t>
            </a:r>
            <a:r>
              <a:rPr lang="de-DE" sz="1800" b="0" i="0" u="none" strike="noStrike" baseline="0" dirty="0">
                <a:latin typeface="LMMono10-Regular"/>
                <a:hlinkClick r:id="rId4"/>
              </a:rPr>
              <a:t>-</a:t>
            </a:r>
            <a:r>
              <a:rPr lang="de-DE" sz="1800" b="0" i="0" u="none" strike="noStrike" baseline="0" dirty="0" err="1">
                <a:latin typeface="LMMono10-Regular"/>
                <a:hlinkClick r:id="rId4"/>
              </a:rPr>
              <a:t>sus</a:t>
            </a:r>
            <a:r>
              <a:rPr lang="de-DE" sz="1800" b="0" i="0" u="none" strike="noStrike" baseline="0" dirty="0">
                <a:latin typeface="LMMono10-Regular"/>
                <a:hlinkClick r:id="rId4"/>
              </a:rPr>
              <a:t>-score/</a:t>
            </a:r>
            <a:endParaRPr lang="de-DE" sz="1800" b="0" i="0" u="none" strike="noStrike" baseline="0" dirty="0">
              <a:latin typeface="LMMono10-Regular"/>
            </a:endParaRPr>
          </a:p>
          <a:p>
            <a:pPr marL="0" indent="0" algn="l">
              <a:buNone/>
            </a:pPr>
            <a:endParaRPr lang="de-DE" sz="1800" b="0" i="0" u="none" strike="noStrike" baseline="0" dirty="0">
              <a:latin typeface="LMMono10-Regular"/>
            </a:endParaRPr>
          </a:p>
          <a:p>
            <a:pPr marL="0" indent="0" algn="l">
              <a:buNone/>
            </a:pPr>
            <a:endParaRPr lang="de-DE" sz="1800" b="0" i="0" u="none" strike="noStrike" baseline="0" dirty="0">
              <a:latin typeface="LMMono10-Regular"/>
            </a:endParaRPr>
          </a:p>
        </p:txBody>
      </p:sp>
    </p:spTree>
    <p:extLst>
      <p:ext uri="{BB962C8B-B14F-4D97-AF65-F5344CB8AC3E}">
        <p14:creationId xmlns:p14="http://schemas.microsoft.com/office/powerpoint/2010/main" val="2577575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6</a:t>
            </a:fld>
            <a:endParaRPr lang="en-US"/>
          </a:p>
        </p:txBody>
      </p:sp>
      <p:sp>
        <p:nvSpPr>
          <p:cNvPr id="7" name="Rechteck: abgerundete Ecken 6">
            <a:extLst>
              <a:ext uri="{FF2B5EF4-FFF2-40B4-BE49-F238E27FC236}">
                <a16:creationId xmlns:a16="http://schemas.microsoft.com/office/drawing/2014/main" id="{266A8EB1-61FE-07E5-8D3D-12387935174B}"/>
              </a:ext>
            </a:extLst>
          </p:cNvPr>
          <p:cNvSpPr/>
          <p:nvPr/>
        </p:nvSpPr>
        <p:spPr>
          <a:xfrm>
            <a:off x="1059873" y="1392382"/>
            <a:ext cx="7176654" cy="431915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8" name="Flussdiagramm: Verzögerung 7">
            <a:extLst>
              <a:ext uri="{FF2B5EF4-FFF2-40B4-BE49-F238E27FC236}">
                <a16:creationId xmlns:a16="http://schemas.microsoft.com/office/drawing/2014/main" id="{346E11B6-EB7B-7867-450C-4C75426F7FF7}"/>
              </a:ext>
            </a:extLst>
          </p:cNvPr>
          <p:cNvSpPr/>
          <p:nvPr/>
        </p:nvSpPr>
        <p:spPr>
          <a:xfrm rot="16200000">
            <a:off x="3999754" y="4419481"/>
            <a:ext cx="1272642" cy="138545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9" name="Rechteck: obere Ecken abgerundet 8">
            <a:extLst>
              <a:ext uri="{FF2B5EF4-FFF2-40B4-BE49-F238E27FC236}">
                <a16:creationId xmlns:a16="http://schemas.microsoft.com/office/drawing/2014/main" id="{0ADF0F5A-D485-F3EF-6899-C4D570EF5C2B}"/>
              </a:ext>
            </a:extLst>
          </p:cNvPr>
          <p:cNvSpPr/>
          <p:nvPr/>
        </p:nvSpPr>
        <p:spPr>
          <a:xfrm>
            <a:off x="2722417" y="1061339"/>
            <a:ext cx="3837712" cy="170250"/>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10" name="Rechteck: obere Ecken abgerundet 9">
            <a:extLst>
              <a:ext uri="{FF2B5EF4-FFF2-40B4-BE49-F238E27FC236}">
                <a16:creationId xmlns:a16="http://schemas.microsoft.com/office/drawing/2014/main" id="{AB7BB79E-5A42-A0DD-F84D-C494CB5EDCD6}"/>
              </a:ext>
            </a:extLst>
          </p:cNvPr>
          <p:cNvSpPr/>
          <p:nvPr/>
        </p:nvSpPr>
        <p:spPr>
          <a:xfrm rot="5400000">
            <a:off x="7710486" y="3483118"/>
            <a:ext cx="1620980" cy="137683"/>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13" name="Ellipse 12">
            <a:extLst>
              <a:ext uri="{FF2B5EF4-FFF2-40B4-BE49-F238E27FC236}">
                <a16:creationId xmlns:a16="http://schemas.microsoft.com/office/drawing/2014/main" id="{3181E5AC-4344-F293-459B-3A0A52639ABE}"/>
              </a:ext>
            </a:extLst>
          </p:cNvPr>
          <p:cNvSpPr/>
          <p:nvPr/>
        </p:nvSpPr>
        <p:spPr>
          <a:xfrm>
            <a:off x="4723534" y="1628779"/>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20" name="Ellipse 19">
            <a:extLst>
              <a:ext uri="{FF2B5EF4-FFF2-40B4-BE49-F238E27FC236}">
                <a16:creationId xmlns:a16="http://schemas.microsoft.com/office/drawing/2014/main" id="{512DF529-1E0F-FFD7-AEE7-75571F1BD464}"/>
              </a:ext>
            </a:extLst>
          </p:cNvPr>
          <p:cNvSpPr/>
          <p:nvPr/>
        </p:nvSpPr>
        <p:spPr>
          <a:xfrm>
            <a:off x="1234783" y="1702765"/>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21" name="Rechteck: obere Ecken abgerundet 20">
            <a:extLst>
              <a:ext uri="{FF2B5EF4-FFF2-40B4-BE49-F238E27FC236}">
                <a16:creationId xmlns:a16="http://schemas.microsoft.com/office/drawing/2014/main" id="{D6228901-22FC-F147-52DA-BCC66E6C9C9B}"/>
              </a:ext>
            </a:extLst>
          </p:cNvPr>
          <p:cNvSpPr/>
          <p:nvPr/>
        </p:nvSpPr>
        <p:spPr>
          <a:xfrm rot="16200000">
            <a:off x="-45130" y="3473051"/>
            <a:ext cx="1620978" cy="157814"/>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22" name="Titel 1">
            <a:extLst>
              <a:ext uri="{FF2B5EF4-FFF2-40B4-BE49-F238E27FC236}">
                <a16:creationId xmlns:a16="http://schemas.microsoft.com/office/drawing/2014/main" id="{77CFDF54-3CEC-039D-CC0C-B215096B2B63}"/>
              </a:ext>
            </a:extLst>
          </p:cNvPr>
          <p:cNvSpPr>
            <a:spLocks noGrp="1"/>
          </p:cNvSpPr>
          <p:nvPr>
            <p:ph type="title"/>
          </p:nvPr>
        </p:nvSpPr>
        <p:spPr>
          <a:xfrm>
            <a:off x="176212" y="246595"/>
            <a:ext cx="7387829" cy="633942"/>
          </a:xfrm>
        </p:spPr>
        <p:txBody>
          <a:bodyPr/>
          <a:lstStyle/>
          <a:p>
            <a:r>
              <a:rPr lang="de-DE" dirty="0" err="1"/>
              <a:t>NutriLearnVR</a:t>
            </a:r>
            <a:endParaRPr lang="de-DE" dirty="0"/>
          </a:p>
        </p:txBody>
      </p:sp>
    </p:spTree>
    <p:extLst>
      <p:ext uri="{BB962C8B-B14F-4D97-AF65-F5344CB8AC3E}">
        <p14:creationId xmlns:p14="http://schemas.microsoft.com/office/powerpoint/2010/main" val="3758442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7</a:t>
            </a:fld>
            <a:endParaRPr lang="en-US"/>
          </a:p>
        </p:txBody>
      </p:sp>
      <p:sp>
        <p:nvSpPr>
          <p:cNvPr id="7" name="Rechteck: abgerundete Ecken 6">
            <a:extLst>
              <a:ext uri="{FF2B5EF4-FFF2-40B4-BE49-F238E27FC236}">
                <a16:creationId xmlns:a16="http://schemas.microsoft.com/office/drawing/2014/main" id="{266A8EB1-61FE-07E5-8D3D-12387935174B}"/>
              </a:ext>
            </a:extLst>
          </p:cNvPr>
          <p:cNvSpPr/>
          <p:nvPr/>
        </p:nvSpPr>
        <p:spPr>
          <a:xfrm>
            <a:off x="1059873" y="1392382"/>
            <a:ext cx="7176654" cy="431915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8" name="Flussdiagramm: Verzögerung 7">
            <a:extLst>
              <a:ext uri="{FF2B5EF4-FFF2-40B4-BE49-F238E27FC236}">
                <a16:creationId xmlns:a16="http://schemas.microsoft.com/office/drawing/2014/main" id="{346E11B6-EB7B-7867-450C-4C75426F7FF7}"/>
              </a:ext>
            </a:extLst>
          </p:cNvPr>
          <p:cNvSpPr/>
          <p:nvPr/>
        </p:nvSpPr>
        <p:spPr>
          <a:xfrm rot="16200000">
            <a:off x="3999754" y="4419481"/>
            <a:ext cx="1272642" cy="138545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9" name="Rechteck: obere Ecken abgerundet 8">
            <a:extLst>
              <a:ext uri="{FF2B5EF4-FFF2-40B4-BE49-F238E27FC236}">
                <a16:creationId xmlns:a16="http://schemas.microsoft.com/office/drawing/2014/main" id="{0ADF0F5A-D485-F3EF-6899-C4D570EF5C2B}"/>
              </a:ext>
            </a:extLst>
          </p:cNvPr>
          <p:cNvSpPr/>
          <p:nvPr/>
        </p:nvSpPr>
        <p:spPr>
          <a:xfrm>
            <a:off x="2722417" y="1061339"/>
            <a:ext cx="3837712" cy="170250"/>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10" name="Rechteck: obere Ecken abgerundet 9">
            <a:extLst>
              <a:ext uri="{FF2B5EF4-FFF2-40B4-BE49-F238E27FC236}">
                <a16:creationId xmlns:a16="http://schemas.microsoft.com/office/drawing/2014/main" id="{AB7BB79E-5A42-A0DD-F84D-C494CB5EDCD6}"/>
              </a:ext>
            </a:extLst>
          </p:cNvPr>
          <p:cNvSpPr/>
          <p:nvPr/>
        </p:nvSpPr>
        <p:spPr>
          <a:xfrm rot="5400000">
            <a:off x="7710486" y="3483118"/>
            <a:ext cx="1620980" cy="137683"/>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21" name="Rechteck: obere Ecken abgerundet 20">
            <a:extLst>
              <a:ext uri="{FF2B5EF4-FFF2-40B4-BE49-F238E27FC236}">
                <a16:creationId xmlns:a16="http://schemas.microsoft.com/office/drawing/2014/main" id="{D6228901-22FC-F147-52DA-BCC66E6C9C9B}"/>
              </a:ext>
            </a:extLst>
          </p:cNvPr>
          <p:cNvSpPr/>
          <p:nvPr/>
        </p:nvSpPr>
        <p:spPr>
          <a:xfrm rot="16200000">
            <a:off x="-45130" y="3473051"/>
            <a:ext cx="1620978" cy="157814"/>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2" name="Titel 1">
            <a:extLst>
              <a:ext uri="{FF2B5EF4-FFF2-40B4-BE49-F238E27FC236}">
                <a16:creationId xmlns:a16="http://schemas.microsoft.com/office/drawing/2014/main" id="{CE239236-2B63-231B-7F0E-69F8B73FCC1A}"/>
              </a:ext>
            </a:extLst>
          </p:cNvPr>
          <p:cNvSpPr>
            <a:spLocks noGrp="1"/>
          </p:cNvSpPr>
          <p:nvPr>
            <p:ph type="title"/>
          </p:nvPr>
        </p:nvSpPr>
        <p:spPr>
          <a:xfrm>
            <a:off x="176212" y="246595"/>
            <a:ext cx="7387829" cy="633942"/>
          </a:xfrm>
        </p:spPr>
        <p:txBody>
          <a:bodyPr/>
          <a:lstStyle/>
          <a:p>
            <a:r>
              <a:rPr lang="de-DE" dirty="0" err="1"/>
              <a:t>NutriLearnVR</a:t>
            </a:r>
            <a:endParaRPr lang="de-DE" dirty="0"/>
          </a:p>
        </p:txBody>
      </p:sp>
      <p:sp>
        <p:nvSpPr>
          <p:cNvPr id="13" name="Ellipse 12">
            <a:extLst>
              <a:ext uri="{FF2B5EF4-FFF2-40B4-BE49-F238E27FC236}">
                <a16:creationId xmlns:a16="http://schemas.microsoft.com/office/drawing/2014/main" id="{3181E5AC-4344-F293-459B-3A0A52639ABE}"/>
              </a:ext>
            </a:extLst>
          </p:cNvPr>
          <p:cNvSpPr/>
          <p:nvPr/>
        </p:nvSpPr>
        <p:spPr>
          <a:xfrm>
            <a:off x="4723534" y="1628779"/>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20" name="Ellipse 19">
            <a:extLst>
              <a:ext uri="{FF2B5EF4-FFF2-40B4-BE49-F238E27FC236}">
                <a16:creationId xmlns:a16="http://schemas.microsoft.com/office/drawing/2014/main" id="{512DF529-1E0F-FFD7-AEE7-75571F1BD464}"/>
              </a:ext>
            </a:extLst>
          </p:cNvPr>
          <p:cNvSpPr/>
          <p:nvPr/>
        </p:nvSpPr>
        <p:spPr>
          <a:xfrm>
            <a:off x="1234783" y="1702765"/>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pic>
        <p:nvPicPr>
          <p:cNvPr id="11" name="Grafik 10">
            <a:extLst>
              <a:ext uri="{FF2B5EF4-FFF2-40B4-BE49-F238E27FC236}">
                <a16:creationId xmlns:a16="http://schemas.microsoft.com/office/drawing/2014/main" id="{BEB46322-8690-26B7-B410-F58D20E9B613}"/>
              </a:ext>
            </a:extLst>
          </p:cNvPr>
          <p:cNvPicPr>
            <a:picLocks noChangeAspect="1"/>
          </p:cNvPicPr>
          <p:nvPr/>
        </p:nvPicPr>
        <p:blipFill>
          <a:blip r:embed="rId3"/>
          <a:srcRect l="13504" t="11414" r="50701" b="24118"/>
          <a:stretch>
            <a:fillRect/>
          </a:stretch>
        </p:blipFill>
        <p:spPr>
          <a:xfrm>
            <a:off x="1234783" y="1702765"/>
            <a:ext cx="3273144" cy="2884100"/>
          </a:xfrm>
          <a:custGeom>
            <a:avLst/>
            <a:gdLst>
              <a:gd name="connsiteX0" fmla="*/ 1636572 w 3273144"/>
              <a:gd name="connsiteY0" fmla="*/ 0 h 2884100"/>
              <a:gd name="connsiteX1" fmla="*/ 3273144 w 3273144"/>
              <a:gd name="connsiteY1" fmla="*/ 1442050 h 2884100"/>
              <a:gd name="connsiteX2" fmla="*/ 1636572 w 3273144"/>
              <a:gd name="connsiteY2" fmla="*/ 2884100 h 2884100"/>
              <a:gd name="connsiteX3" fmla="*/ 0 w 3273144"/>
              <a:gd name="connsiteY3" fmla="*/ 1442050 h 2884100"/>
              <a:gd name="connsiteX4" fmla="*/ 1636572 w 3273144"/>
              <a:gd name="connsiteY4" fmla="*/ 0 h 288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144" h="2884100">
                <a:moveTo>
                  <a:pt x="1636572" y="0"/>
                </a:moveTo>
                <a:cubicBezTo>
                  <a:pt x="2540426" y="0"/>
                  <a:pt x="3273144" y="645628"/>
                  <a:pt x="3273144" y="1442050"/>
                </a:cubicBezTo>
                <a:cubicBezTo>
                  <a:pt x="3273144" y="2238472"/>
                  <a:pt x="2540426" y="2884100"/>
                  <a:pt x="1636572" y="2884100"/>
                </a:cubicBezTo>
                <a:cubicBezTo>
                  <a:pt x="732718" y="2884100"/>
                  <a:pt x="0" y="2238472"/>
                  <a:pt x="0" y="1442050"/>
                </a:cubicBezTo>
                <a:cubicBezTo>
                  <a:pt x="0" y="645628"/>
                  <a:pt x="732718" y="0"/>
                  <a:pt x="1636572" y="0"/>
                </a:cubicBezTo>
                <a:close/>
              </a:path>
            </a:pathLst>
          </a:custGeom>
        </p:spPr>
      </p:pic>
      <p:pic>
        <p:nvPicPr>
          <p:cNvPr id="12" name="Grafik 11">
            <a:extLst>
              <a:ext uri="{FF2B5EF4-FFF2-40B4-BE49-F238E27FC236}">
                <a16:creationId xmlns:a16="http://schemas.microsoft.com/office/drawing/2014/main" id="{9DC5A902-48ED-129C-70CB-36B3AE785407}"/>
              </a:ext>
            </a:extLst>
          </p:cNvPr>
          <p:cNvPicPr>
            <a:picLocks noChangeAspect="1"/>
          </p:cNvPicPr>
          <p:nvPr/>
        </p:nvPicPr>
        <p:blipFill>
          <a:blip r:embed="rId3"/>
          <a:srcRect l="51657" t="9760" r="12547" b="25772"/>
          <a:stretch>
            <a:fillRect/>
          </a:stretch>
        </p:blipFill>
        <p:spPr>
          <a:xfrm>
            <a:off x="4723534" y="1628779"/>
            <a:ext cx="3273144" cy="2884100"/>
          </a:xfrm>
          <a:custGeom>
            <a:avLst/>
            <a:gdLst>
              <a:gd name="connsiteX0" fmla="*/ 1636572 w 3273144"/>
              <a:gd name="connsiteY0" fmla="*/ 0 h 2884100"/>
              <a:gd name="connsiteX1" fmla="*/ 3273144 w 3273144"/>
              <a:gd name="connsiteY1" fmla="*/ 1442050 h 2884100"/>
              <a:gd name="connsiteX2" fmla="*/ 1636572 w 3273144"/>
              <a:gd name="connsiteY2" fmla="*/ 2884100 h 2884100"/>
              <a:gd name="connsiteX3" fmla="*/ 0 w 3273144"/>
              <a:gd name="connsiteY3" fmla="*/ 1442050 h 2884100"/>
              <a:gd name="connsiteX4" fmla="*/ 1636572 w 3273144"/>
              <a:gd name="connsiteY4" fmla="*/ 0 h 288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144" h="2884100">
                <a:moveTo>
                  <a:pt x="1636572" y="0"/>
                </a:moveTo>
                <a:cubicBezTo>
                  <a:pt x="2540426" y="0"/>
                  <a:pt x="3273144" y="645628"/>
                  <a:pt x="3273144" y="1442050"/>
                </a:cubicBezTo>
                <a:cubicBezTo>
                  <a:pt x="3273144" y="2238472"/>
                  <a:pt x="2540426" y="2884100"/>
                  <a:pt x="1636572" y="2884100"/>
                </a:cubicBezTo>
                <a:cubicBezTo>
                  <a:pt x="732718" y="2884100"/>
                  <a:pt x="0" y="2238472"/>
                  <a:pt x="0" y="1442050"/>
                </a:cubicBezTo>
                <a:cubicBezTo>
                  <a:pt x="0" y="645628"/>
                  <a:pt x="732718" y="0"/>
                  <a:pt x="1636572" y="0"/>
                </a:cubicBezTo>
                <a:close/>
              </a:path>
            </a:pathLst>
          </a:custGeom>
        </p:spPr>
      </p:pic>
    </p:spTree>
    <p:extLst>
      <p:ext uri="{BB962C8B-B14F-4D97-AF65-F5344CB8AC3E}">
        <p14:creationId xmlns:p14="http://schemas.microsoft.com/office/powerpoint/2010/main" val="1223559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461F78E3-6975-E905-11EE-57F21EB4F8FB}"/>
              </a:ext>
            </a:extLst>
          </p:cNvPr>
          <p:cNvSpPr>
            <a:spLocks noGrp="1"/>
          </p:cNvSpPr>
          <p:nvPr>
            <p:ph type="sldNum" sz="quarter" idx="10"/>
          </p:nvPr>
        </p:nvSpPr>
        <p:spPr/>
        <p:txBody>
          <a:bodyPr/>
          <a:lstStyle/>
          <a:p>
            <a:fld id="{9880AE11-5B6B-4C22-A1E3-868D5CD5462F}" type="slidenum">
              <a:rPr lang="en-US" smtClean="0"/>
              <a:pPr/>
              <a:t>8</a:t>
            </a:fld>
            <a:endParaRPr lang="en-US"/>
          </a:p>
        </p:txBody>
      </p:sp>
      <p:sp>
        <p:nvSpPr>
          <p:cNvPr id="7" name="Rechteck: abgerundete Ecken 6">
            <a:extLst>
              <a:ext uri="{FF2B5EF4-FFF2-40B4-BE49-F238E27FC236}">
                <a16:creationId xmlns:a16="http://schemas.microsoft.com/office/drawing/2014/main" id="{266A8EB1-61FE-07E5-8D3D-12387935174B}"/>
              </a:ext>
            </a:extLst>
          </p:cNvPr>
          <p:cNvSpPr/>
          <p:nvPr/>
        </p:nvSpPr>
        <p:spPr>
          <a:xfrm>
            <a:off x="1059873" y="1392382"/>
            <a:ext cx="7176654" cy="431915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8" name="Flussdiagramm: Verzögerung 7">
            <a:extLst>
              <a:ext uri="{FF2B5EF4-FFF2-40B4-BE49-F238E27FC236}">
                <a16:creationId xmlns:a16="http://schemas.microsoft.com/office/drawing/2014/main" id="{346E11B6-EB7B-7867-450C-4C75426F7FF7}"/>
              </a:ext>
            </a:extLst>
          </p:cNvPr>
          <p:cNvSpPr/>
          <p:nvPr/>
        </p:nvSpPr>
        <p:spPr>
          <a:xfrm rot="16200000">
            <a:off x="3999754" y="4419481"/>
            <a:ext cx="1272642" cy="1385454"/>
          </a:xfrm>
          <a:prstGeom prst="flowChartDelay">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9" name="Rechteck: obere Ecken abgerundet 8">
            <a:extLst>
              <a:ext uri="{FF2B5EF4-FFF2-40B4-BE49-F238E27FC236}">
                <a16:creationId xmlns:a16="http://schemas.microsoft.com/office/drawing/2014/main" id="{0ADF0F5A-D485-F3EF-6899-C4D570EF5C2B}"/>
              </a:ext>
            </a:extLst>
          </p:cNvPr>
          <p:cNvSpPr/>
          <p:nvPr/>
        </p:nvSpPr>
        <p:spPr>
          <a:xfrm>
            <a:off x="2722417" y="1061339"/>
            <a:ext cx="3837712" cy="170250"/>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a:p>
        </p:txBody>
      </p:sp>
      <p:sp>
        <p:nvSpPr>
          <p:cNvPr id="10" name="Rechteck: obere Ecken abgerundet 9">
            <a:extLst>
              <a:ext uri="{FF2B5EF4-FFF2-40B4-BE49-F238E27FC236}">
                <a16:creationId xmlns:a16="http://schemas.microsoft.com/office/drawing/2014/main" id="{AB7BB79E-5A42-A0DD-F84D-C494CB5EDCD6}"/>
              </a:ext>
            </a:extLst>
          </p:cNvPr>
          <p:cNvSpPr/>
          <p:nvPr/>
        </p:nvSpPr>
        <p:spPr>
          <a:xfrm rot="5400000">
            <a:off x="7710486" y="3483118"/>
            <a:ext cx="1620980" cy="137683"/>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21" name="Rechteck: obere Ecken abgerundet 20">
            <a:extLst>
              <a:ext uri="{FF2B5EF4-FFF2-40B4-BE49-F238E27FC236}">
                <a16:creationId xmlns:a16="http://schemas.microsoft.com/office/drawing/2014/main" id="{D6228901-22FC-F147-52DA-BCC66E6C9C9B}"/>
              </a:ext>
            </a:extLst>
          </p:cNvPr>
          <p:cNvSpPr/>
          <p:nvPr/>
        </p:nvSpPr>
        <p:spPr>
          <a:xfrm rot="16200000">
            <a:off x="-45130" y="3473051"/>
            <a:ext cx="1620978" cy="157814"/>
          </a:xfrm>
          <a:prstGeom prst="round2Same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de-DE" dirty="0"/>
          </a:p>
        </p:txBody>
      </p:sp>
      <p:sp>
        <p:nvSpPr>
          <p:cNvPr id="2" name="Titel 1">
            <a:extLst>
              <a:ext uri="{FF2B5EF4-FFF2-40B4-BE49-F238E27FC236}">
                <a16:creationId xmlns:a16="http://schemas.microsoft.com/office/drawing/2014/main" id="{CE239236-2B63-231B-7F0E-69F8B73FCC1A}"/>
              </a:ext>
            </a:extLst>
          </p:cNvPr>
          <p:cNvSpPr>
            <a:spLocks noGrp="1"/>
          </p:cNvSpPr>
          <p:nvPr>
            <p:ph type="title"/>
          </p:nvPr>
        </p:nvSpPr>
        <p:spPr>
          <a:xfrm>
            <a:off x="176212" y="246595"/>
            <a:ext cx="7387829" cy="633942"/>
          </a:xfrm>
        </p:spPr>
        <p:txBody>
          <a:bodyPr/>
          <a:lstStyle/>
          <a:p>
            <a:r>
              <a:rPr lang="de-DE" dirty="0" err="1"/>
              <a:t>NutriLearnVR</a:t>
            </a:r>
            <a:endParaRPr lang="de-DE" dirty="0"/>
          </a:p>
        </p:txBody>
      </p:sp>
      <p:sp>
        <p:nvSpPr>
          <p:cNvPr id="13" name="Ellipse 12">
            <a:extLst>
              <a:ext uri="{FF2B5EF4-FFF2-40B4-BE49-F238E27FC236}">
                <a16:creationId xmlns:a16="http://schemas.microsoft.com/office/drawing/2014/main" id="{3181E5AC-4344-F293-459B-3A0A52639ABE}"/>
              </a:ext>
            </a:extLst>
          </p:cNvPr>
          <p:cNvSpPr/>
          <p:nvPr/>
        </p:nvSpPr>
        <p:spPr>
          <a:xfrm>
            <a:off x="4723534" y="1628779"/>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20" name="Ellipse 19">
            <a:extLst>
              <a:ext uri="{FF2B5EF4-FFF2-40B4-BE49-F238E27FC236}">
                <a16:creationId xmlns:a16="http://schemas.microsoft.com/office/drawing/2014/main" id="{512DF529-1E0F-FFD7-AEE7-75571F1BD464}"/>
              </a:ext>
            </a:extLst>
          </p:cNvPr>
          <p:cNvSpPr/>
          <p:nvPr/>
        </p:nvSpPr>
        <p:spPr>
          <a:xfrm>
            <a:off x="1234783" y="1702765"/>
            <a:ext cx="3273144" cy="28841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pic>
        <p:nvPicPr>
          <p:cNvPr id="11" name="Grafik 10">
            <a:extLst>
              <a:ext uri="{FF2B5EF4-FFF2-40B4-BE49-F238E27FC236}">
                <a16:creationId xmlns:a16="http://schemas.microsoft.com/office/drawing/2014/main" id="{BEB46322-8690-26B7-B410-F58D20E9B61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rcRect l="13504" t="11414" r="50701" b="24118"/>
          <a:stretch>
            <a:fillRect/>
          </a:stretch>
        </p:blipFill>
        <p:spPr>
          <a:xfrm>
            <a:off x="1234783" y="1702765"/>
            <a:ext cx="3273144" cy="2884100"/>
          </a:xfrm>
          <a:custGeom>
            <a:avLst/>
            <a:gdLst>
              <a:gd name="connsiteX0" fmla="*/ 1636572 w 3273144"/>
              <a:gd name="connsiteY0" fmla="*/ 0 h 2884100"/>
              <a:gd name="connsiteX1" fmla="*/ 3273144 w 3273144"/>
              <a:gd name="connsiteY1" fmla="*/ 1442050 h 2884100"/>
              <a:gd name="connsiteX2" fmla="*/ 1636572 w 3273144"/>
              <a:gd name="connsiteY2" fmla="*/ 2884100 h 2884100"/>
              <a:gd name="connsiteX3" fmla="*/ 0 w 3273144"/>
              <a:gd name="connsiteY3" fmla="*/ 1442050 h 2884100"/>
              <a:gd name="connsiteX4" fmla="*/ 1636572 w 3273144"/>
              <a:gd name="connsiteY4" fmla="*/ 0 h 288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144" h="2884100">
                <a:moveTo>
                  <a:pt x="1636572" y="0"/>
                </a:moveTo>
                <a:cubicBezTo>
                  <a:pt x="2540426" y="0"/>
                  <a:pt x="3273144" y="645628"/>
                  <a:pt x="3273144" y="1442050"/>
                </a:cubicBezTo>
                <a:cubicBezTo>
                  <a:pt x="3273144" y="2238472"/>
                  <a:pt x="2540426" y="2884100"/>
                  <a:pt x="1636572" y="2884100"/>
                </a:cubicBezTo>
                <a:cubicBezTo>
                  <a:pt x="732718" y="2884100"/>
                  <a:pt x="0" y="2238472"/>
                  <a:pt x="0" y="1442050"/>
                </a:cubicBezTo>
                <a:cubicBezTo>
                  <a:pt x="0" y="645628"/>
                  <a:pt x="732718" y="0"/>
                  <a:pt x="1636572" y="0"/>
                </a:cubicBezTo>
                <a:close/>
              </a:path>
            </a:pathLst>
          </a:custGeom>
        </p:spPr>
      </p:pic>
      <p:pic>
        <p:nvPicPr>
          <p:cNvPr id="12" name="Grafik 11">
            <a:extLst>
              <a:ext uri="{FF2B5EF4-FFF2-40B4-BE49-F238E27FC236}">
                <a16:creationId xmlns:a16="http://schemas.microsoft.com/office/drawing/2014/main" id="{9DC5A902-48ED-129C-70CB-36B3AE78540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rcRect l="51657" t="9760" r="12547" b="25772"/>
          <a:stretch>
            <a:fillRect/>
          </a:stretch>
        </p:blipFill>
        <p:spPr>
          <a:xfrm>
            <a:off x="4723534" y="1628779"/>
            <a:ext cx="3273144" cy="2884100"/>
          </a:xfrm>
          <a:custGeom>
            <a:avLst/>
            <a:gdLst>
              <a:gd name="connsiteX0" fmla="*/ 1636572 w 3273144"/>
              <a:gd name="connsiteY0" fmla="*/ 0 h 2884100"/>
              <a:gd name="connsiteX1" fmla="*/ 3273144 w 3273144"/>
              <a:gd name="connsiteY1" fmla="*/ 1442050 h 2884100"/>
              <a:gd name="connsiteX2" fmla="*/ 1636572 w 3273144"/>
              <a:gd name="connsiteY2" fmla="*/ 2884100 h 2884100"/>
              <a:gd name="connsiteX3" fmla="*/ 0 w 3273144"/>
              <a:gd name="connsiteY3" fmla="*/ 1442050 h 2884100"/>
              <a:gd name="connsiteX4" fmla="*/ 1636572 w 3273144"/>
              <a:gd name="connsiteY4" fmla="*/ 0 h 288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144" h="2884100">
                <a:moveTo>
                  <a:pt x="1636572" y="0"/>
                </a:moveTo>
                <a:cubicBezTo>
                  <a:pt x="2540426" y="0"/>
                  <a:pt x="3273144" y="645628"/>
                  <a:pt x="3273144" y="1442050"/>
                </a:cubicBezTo>
                <a:cubicBezTo>
                  <a:pt x="3273144" y="2238472"/>
                  <a:pt x="2540426" y="2884100"/>
                  <a:pt x="1636572" y="2884100"/>
                </a:cubicBezTo>
                <a:cubicBezTo>
                  <a:pt x="732718" y="2884100"/>
                  <a:pt x="0" y="2238472"/>
                  <a:pt x="0" y="1442050"/>
                </a:cubicBezTo>
                <a:cubicBezTo>
                  <a:pt x="0" y="645628"/>
                  <a:pt x="732718" y="0"/>
                  <a:pt x="1636572" y="0"/>
                </a:cubicBezTo>
                <a:close/>
              </a:path>
            </a:pathLst>
          </a:custGeom>
        </p:spPr>
      </p:pic>
      <p:sp>
        <p:nvSpPr>
          <p:cNvPr id="4" name="Textfeld 3">
            <a:extLst>
              <a:ext uri="{FF2B5EF4-FFF2-40B4-BE49-F238E27FC236}">
                <a16:creationId xmlns:a16="http://schemas.microsoft.com/office/drawing/2014/main" id="{E5058626-B19E-E2D7-D9CB-3AAEB395B112}"/>
              </a:ext>
            </a:extLst>
          </p:cNvPr>
          <p:cNvSpPr txBox="1"/>
          <p:nvPr/>
        </p:nvSpPr>
        <p:spPr>
          <a:xfrm>
            <a:off x="2112818" y="2655330"/>
            <a:ext cx="1711037" cy="830997"/>
          </a:xfrm>
          <a:prstGeom prst="rect">
            <a:avLst/>
          </a:prstGeom>
          <a:noFill/>
        </p:spPr>
        <p:txBody>
          <a:bodyPr wrap="square" rtlCol="0">
            <a:spAutoFit/>
          </a:bodyPr>
          <a:lstStyle/>
          <a:p>
            <a:r>
              <a:rPr lang="de-DE" sz="4800" dirty="0" err="1">
                <a:solidFill>
                  <a:schemeClr val="bg1"/>
                </a:solidFill>
              </a:rPr>
              <a:t>Nutri</a:t>
            </a:r>
            <a:endParaRPr lang="de-DE" sz="4800" dirty="0">
              <a:solidFill>
                <a:schemeClr val="bg1"/>
              </a:solidFill>
            </a:endParaRPr>
          </a:p>
        </p:txBody>
      </p:sp>
      <p:sp>
        <p:nvSpPr>
          <p:cNvPr id="5" name="Textfeld 4">
            <a:extLst>
              <a:ext uri="{FF2B5EF4-FFF2-40B4-BE49-F238E27FC236}">
                <a16:creationId xmlns:a16="http://schemas.microsoft.com/office/drawing/2014/main" id="{45D83E7F-B227-C831-F80E-BFE52D087A82}"/>
              </a:ext>
            </a:extLst>
          </p:cNvPr>
          <p:cNvSpPr txBox="1"/>
          <p:nvPr/>
        </p:nvSpPr>
        <p:spPr>
          <a:xfrm>
            <a:off x="5607628" y="2655330"/>
            <a:ext cx="1711037" cy="830997"/>
          </a:xfrm>
          <a:prstGeom prst="rect">
            <a:avLst/>
          </a:prstGeom>
          <a:noFill/>
        </p:spPr>
        <p:txBody>
          <a:bodyPr wrap="square" rtlCol="0">
            <a:spAutoFit/>
          </a:bodyPr>
          <a:lstStyle/>
          <a:p>
            <a:r>
              <a:rPr lang="de-DE" sz="4800" dirty="0" err="1">
                <a:solidFill>
                  <a:schemeClr val="bg1"/>
                </a:solidFill>
              </a:rPr>
              <a:t>Learn</a:t>
            </a:r>
            <a:endParaRPr lang="de-DE" sz="4800" dirty="0">
              <a:solidFill>
                <a:schemeClr val="bg1"/>
              </a:solidFill>
            </a:endParaRPr>
          </a:p>
        </p:txBody>
      </p:sp>
    </p:spTree>
    <p:extLst>
      <p:ext uri="{BB962C8B-B14F-4D97-AF65-F5344CB8AC3E}">
        <p14:creationId xmlns:p14="http://schemas.microsoft.com/office/powerpoint/2010/main" val="1625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E58379-B28B-4698-FBF4-9DC572A9C2D8}"/>
              </a:ext>
            </a:extLst>
          </p:cNvPr>
          <p:cNvSpPr>
            <a:spLocks noGrp="1"/>
          </p:cNvSpPr>
          <p:nvPr>
            <p:ph type="title"/>
          </p:nvPr>
        </p:nvSpPr>
        <p:spPr/>
        <p:txBody>
          <a:bodyPr/>
          <a:lstStyle/>
          <a:p>
            <a:r>
              <a:rPr lang="de-DE" dirty="0" err="1"/>
              <a:t>Healthy</a:t>
            </a:r>
            <a:r>
              <a:rPr lang="de-DE" dirty="0"/>
              <a:t> </a:t>
            </a:r>
            <a:r>
              <a:rPr lang="de-DE" dirty="0" err="1"/>
              <a:t>Diet</a:t>
            </a:r>
            <a:r>
              <a:rPr lang="de-DE" dirty="0"/>
              <a:t> Definition - </a:t>
            </a:r>
            <a:r>
              <a:rPr lang="de-DE" dirty="0" err="1"/>
              <a:t>Simplified</a:t>
            </a:r>
            <a:endParaRPr lang="de-DE" dirty="0"/>
          </a:p>
        </p:txBody>
      </p:sp>
      <p:sp>
        <p:nvSpPr>
          <p:cNvPr id="3" name="Foliennummernplatzhalter 2">
            <a:extLst>
              <a:ext uri="{FF2B5EF4-FFF2-40B4-BE49-F238E27FC236}">
                <a16:creationId xmlns:a16="http://schemas.microsoft.com/office/drawing/2014/main" id="{192AE451-B948-FFC5-FEDE-A0112330ADBF}"/>
              </a:ext>
            </a:extLst>
          </p:cNvPr>
          <p:cNvSpPr>
            <a:spLocks noGrp="1"/>
          </p:cNvSpPr>
          <p:nvPr>
            <p:ph type="sldNum" sz="quarter" idx="10"/>
          </p:nvPr>
        </p:nvSpPr>
        <p:spPr/>
        <p:txBody>
          <a:bodyPr/>
          <a:lstStyle/>
          <a:p>
            <a:fld id="{9880AE11-5B6B-4C22-A1E3-868D5CD5462F}" type="slidenum">
              <a:rPr lang="en-US" smtClean="0"/>
              <a:pPr/>
              <a:t>9</a:t>
            </a:fld>
            <a:endParaRPr lang="en-US"/>
          </a:p>
        </p:txBody>
      </p:sp>
      <p:sp>
        <p:nvSpPr>
          <p:cNvPr id="4" name="Inhaltsplatzhalter 3">
            <a:extLst>
              <a:ext uri="{FF2B5EF4-FFF2-40B4-BE49-F238E27FC236}">
                <a16:creationId xmlns:a16="http://schemas.microsoft.com/office/drawing/2014/main" id="{DD8DC644-54C7-266F-24DD-056EA5B5A528}"/>
              </a:ext>
            </a:extLst>
          </p:cNvPr>
          <p:cNvSpPr>
            <a:spLocks noGrp="1"/>
          </p:cNvSpPr>
          <p:nvPr>
            <p:ph sz="quarter" idx="11"/>
          </p:nvPr>
        </p:nvSpPr>
        <p:spPr/>
        <p:txBody>
          <a:bodyPr/>
          <a:lstStyle/>
          <a:p>
            <a:r>
              <a:rPr lang="de-DE" dirty="0"/>
              <a:t>Professional </a:t>
            </a:r>
            <a:r>
              <a:rPr lang="de-DE" dirty="0" err="1"/>
              <a:t>Consultation</a:t>
            </a:r>
            <a:r>
              <a:rPr lang="de-DE" dirty="0"/>
              <a:t>:</a:t>
            </a:r>
          </a:p>
          <a:p>
            <a:pPr lvl="1"/>
            <a:r>
              <a:rPr lang="de-DE" dirty="0" err="1"/>
              <a:t>Fruits</a:t>
            </a:r>
            <a:r>
              <a:rPr lang="de-DE" dirty="0"/>
              <a:t> &amp; </a:t>
            </a:r>
            <a:r>
              <a:rPr lang="de-DE" dirty="0" err="1"/>
              <a:t>Vegetables</a:t>
            </a:r>
            <a:r>
              <a:rPr lang="de-DE" dirty="0"/>
              <a:t>: 5+ </a:t>
            </a:r>
            <a:r>
              <a:rPr lang="de-DE" dirty="0" err="1"/>
              <a:t>Portions</a:t>
            </a:r>
            <a:r>
              <a:rPr lang="de-DE" dirty="0"/>
              <a:t> [3]</a:t>
            </a:r>
          </a:p>
          <a:p>
            <a:pPr lvl="1"/>
            <a:r>
              <a:rPr lang="de-DE" dirty="0"/>
              <a:t>Nuts: at least 1 Portion [3]</a:t>
            </a:r>
          </a:p>
          <a:p>
            <a:pPr lvl="1"/>
            <a:r>
              <a:rPr lang="de-DE" dirty="0"/>
              <a:t>Whole </a:t>
            </a:r>
            <a:r>
              <a:rPr lang="de-DE" dirty="0" err="1"/>
              <a:t>Grain</a:t>
            </a:r>
            <a:r>
              <a:rPr lang="de-DE" dirty="0"/>
              <a:t> Products: 2+ Products [4]</a:t>
            </a:r>
          </a:p>
          <a:p>
            <a:pPr lvl="1"/>
            <a:r>
              <a:rPr lang="de-DE" dirty="0" err="1"/>
              <a:t>Dairy</a:t>
            </a:r>
            <a:r>
              <a:rPr lang="de-DE" dirty="0"/>
              <a:t> Products: 2+ Products [5]</a:t>
            </a:r>
          </a:p>
          <a:p>
            <a:pPr lvl="1"/>
            <a:r>
              <a:rPr lang="de-DE" dirty="0"/>
              <a:t>„</a:t>
            </a:r>
            <a:r>
              <a:rPr lang="de-DE" dirty="0" err="1"/>
              <a:t>Good</a:t>
            </a:r>
            <a:r>
              <a:rPr lang="de-DE" dirty="0"/>
              <a:t>“ </a:t>
            </a:r>
            <a:r>
              <a:rPr lang="de-DE" dirty="0" err="1"/>
              <a:t>average</a:t>
            </a:r>
            <a:r>
              <a:rPr lang="de-DE" dirty="0"/>
              <a:t> </a:t>
            </a:r>
            <a:r>
              <a:rPr lang="de-DE" dirty="0" err="1"/>
              <a:t>Nutri</a:t>
            </a:r>
            <a:r>
              <a:rPr lang="de-DE" dirty="0"/>
              <a:t>-Score [6]</a:t>
            </a:r>
          </a:p>
          <a:p>
            <a:pPr lvl="1"/>
            <a:endParaRPr lang="de-DE" dirty="0"/>
          </a:p>
          <a:p>
            <a:pPr lvl="1"/>
            <a:r>
              <a:rPr lang="de-DE" dirty="0"/>
              <a:t>Other </a:t>
            </a:r>
            <a:r>
              <a:rPr lang="de-DE" dirty="0" err="1"/>
              <a:t>Factors</a:t>
            </a:r>
            <a:r>
              <a:rPr lang="de-DE" dirty="0"/>
              <a:t> (</a:t>
            </a:r>
            <a:r>
              <a:rPr lang="de-DE" dirty="0" err="1"/>
              <a:t>Nutrient</a:t>
            </a:r>
            <a:r>
              <a:rPr lang="de-DE" dirty="0"/>
              <a:t> Quality)</a:t>
            </a:r>
          </a:p>
        </p:txBody>
      </p:sp>
    </p:spTree>
    <p:extLst>
      <p:ext uri="{BB962C8B-B14F-4D97-AF65-F5344CB8AC3E}">
        <p14:creationId xmlns:p14="http://schemas.microsoft.com/office/powerpoint/2010/main" val="887130016"/>
      </p:ext>
    </p:extLst>
  </p:cSld>
  <p:clrMapOvr>
    <a:masterClrMapping/>
  </p:clrMapOvr>
</p:sld>
</file>

<file path=ppt/theme/theme1.xml><?xml version="1.0" encoding="utf-8"?>
<a:theme xmlns:a="http://schemas.openxmlformats.org/drawingml/2006/main" name="2_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chemeClr val="tx1"/>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räsentation2" id="{BBF21AA4-E208-5641-A05F-648481392603}" vid="{132AC3EB-CC4A-804C-AA25-980CA9B719CF}"/>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agbloemerTemplate4to3</Template>
  <TotalTime>0</TotalTime>
  <Words>3996</Words>
  <Application>Microsoft Macintosh PowerPoint</Application>
  <PresentationFormat>Bildschirmpräsentation (4:3)</PresentationFormat>
  <Paragraphs>752</Paragraphs>
  <Slides>52</Slides>
  <Notes>51</Notes>
  <HiddenSlides>9</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52</vt:i4>
      </vt:variant>
    </vt:vector>
  </HeadingPairs>
  <TitlesOfParts>
    <vt:vector size="60" baseType="lpstr">
      <vt:lpstr>CharterBT-Italic</vt:lpstr>
      <vt:lpstr>CharterBT-Roman</vt:lpstr>
      <vt:lpstr>LMMono10-Regular</vt:lpstr>
      <vt:lpstr>Arial</vt:lpstr>
      <vt:lpstr>Calibri</vt:lpstr>
      <vt:lpstr>Wingdings</vt:lpstr>
      <vt:lpstr>2_Office</vt:lpstr>
      <vt:lpstr>Worksheet</vt:lpstr>
      <vt:lpstr>NutriLearnVR: Educating Children  about Nutrition in VR</vt:lpstr>
      <vt:lpstr>Introduction</vt:lpstr>
      <vt:lpstr>Introduction</vt:lpstr>
      <vt:lpstr>Introduction</vt:lpstr>
      <vt:lpstr>Introduction</vt:lpstr>
      <vt:lpstr>NutriLearnVR</vt:lpstr>
      <vt:lpstr>NutriLearnVR</vt:lpstr>
      <vt:lpstr>NutriLearnVR</vt:lpstr>
      <vt:lpstr>Healthy Diet Definition - Simplified</vt:lpstr>
      <vt:lpstr>System Expectations – 8 Criteria</vt:lpstr>
      <vt:lpstr>Solution Concept</vt:lpstr>
      <vt:lpstr>Solution Concept</vt:lpstr>
      <vt:lpstr>Database Excerpt</vt:lpstr>
      <vt:lpstr>Food Properties</vt:lpstr>
      <vt:lpstr>System Architecture</vt:lpstr>
      <vt:lpstr>Visual Introduction</vt:lpstr>
      <vt:lpstr>Score Implementation</vt:lpstr>
      <vt:lpstr>Score Implementation</vt:lpstr>
      <vt:lpstr>Research Objective</vt:lpstr>
      <vt:lpstr>Related Work</vt:lpstr>
      <vt:lpstr>Research Objective - Hypotheses</vt:lpstr>
      <vt:lpstr>Model Acquisition</vt:lpstr>
      <vt:lpstr>Model Acquisition</vt:lpstr>
      <vt:lpstr>Model Acquisition</vt:lpstr>
      <vt:lpstr>Model Acquisition</vt:lpstr>
      <vt:lpstr>Model Acquisition</vt:lpstr>
      <vt:lpstr>User Study</vt:lpstr>
      <vt:lpstr>User Study</vt:lpstr>
      <vt:lpstr>User Study</vt:lpstr>
      <vt:lpstr>User Study</vt:lpstr>
      <vt:lpstr>User Study</vt:lpstr>
      <vt:lpstr>User Study</vt:lpstr>
      <vt:lpstr>User Study</vt:lpstr>
      <vt:lpstr>User Study</vt:lpstr>
      <vt:lpstr>Results – Scene Change</vt:lpstr>
      <vt:lpstr>Results – Scene Change</vt:lpstr>
      <vt:lpstr>Results - Scene Comparison</vt:lpstr>
      <vt:lpstr>Results – Scene Change</vt:lpstr>
      <vt:lpstr>Results – Product Interaction</vt:lpstr>
      <vt:lpstr>Product Interaction – Full Scene</vt:lpstr>
      <vt:lpstr>Product Interaction – Reduced Scene</vt:lpstr>
      <vt:lpstr>Results – SUS Score</vt:lpstr>
      <vt:lpstr>Results – SUS Score</vt:lpstr>
      <vt:lpstr>Results – SUS Score</vt:lpstr>
      <vt:lpstr>Results – SUS Score</vt:lpstr>
      <vt:lpstr>Discussion</vt:lpstr>
      <vt:lpstr>Discussion</vt:lpstr>
      <vt:lpstr>Conclusion</vt:lpstr>
      <vt:lpstr>Future Work</vt:lpstr>
      <vt:lpstr>Question &amp; Answer</vt:lpstr>
      <vt:lpstr>Sources</vt:lpstr>
      <vt:lpstr>Sources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NutriLearnVR: Educating Children  about Nutrition in VR</dc:title>
  <dc:creator>Dominik Stecher</dc:creator>
  <cp:lastModifiedBy>Dominik Stecher</cp:lastModifiedBy>
  <cp:revision>32</cp:revision>
  <cp:lastPrinted>2016-02-17T12:43:30Z</cp:lastPrinted>
  <dcterms:created xsi:type="dcterms:W3CDTF">2024-01-16T01:38:31Z</dcterms:created>
  <dcterms:modified xsi:type="dcterms:W3CDTF">2024-01-19T16:24:20Z</dcterms:modified>
</cp:coreProperties>
</file>

<file path=docProps/thumbnail.jpeg>
</file>